
<file path=[Content_Types].xml><?xml version="1.0" encoding="utf-8"?>
<Types xmlns="http://schemas.openxmlformats.org/package/2006/content-types">
  <Override PartName="/customXml/itemProps3.xml" ContentType="application/vnd.openxmlformats-officedocument.customXml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ustom.xml" ContentType="application/vnd.openxmlformats-officedocument.custom-properties+xml"/>
  <Default Extension="wdp" ContentType="image/vnd.ms-photo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94" r:id="rId4"/>
  </p:sldMasterIdLst>
  <p:notesMasterIdLst>
    <p:notesMasterId r:id="rId20"/>
  </p:notesMasterIdLst>
  <p:sldIdLst>
    <p:sldId id="270" r:id="rId5"/>
    <p:sldId id="355" r:id="rId6"/>
    <p:sldId id="358" r:id="rId7"/>
    <p:sldId id="360" r:id="rId8"/>
    <p:sldId id="361" r:id="rId9"/>
    <p:sldId id="359" r:id="rId10"/>
    <p:sldId id="365" r:id="rId11"/>
    <p:sldId id="362" r:id="rId12"/>
    <p:sldId id="363" r:id="rId13"/>
    <p:sldId id="364" r:id="rId14"/>
    <p:sldId id="367" r:id="rId15"/>
    <p:sldId id="357" r:id="rId16"/>
    <p:sldId id="366" r:id="rId17"/>
    <p:sldId id="368" r:id="rId18"/>
    <p:sldId id="356" r:id="rId19"/>
  </p:sldIdLst>
  <p:sldSz cx="12192000" cy="6858000"/>
  <p:notesSz cx="6797675" cy="9872663"/>
  <p:custDataLst>
    <p:tags r:id="rId21"/>
  </p:custDataLst>
  <p:defaultTextStyle>
    <a:defPPr>
      <a:defRPr lang="ru-RU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1398CF"/>
    <a:srgbClr val="005CA8"/>
    <a:srgbClr val="0D069C"/>
    <a:srgbClr val="9DBBFF"/>
    <a:srgbClr val="EDF0E9"/>
    <a:srgbClr val="006AB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F2DE63D5-997A-4646-A377-4702673A728D}" styleName="Светлый стиль 2 -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3B4B98B0-60AC-42C2-AFA5-B58CD77FA1E5}" styleName="Светлый стиль 1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E25E649-3F16-4E02-A733-19D2CDBF48F0}" styleName="Средний стиль 3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63" autoAdjust="0"/>
    <p:restoredTop sz="94660"/>
  </p:normalViewPr>
  <p:slideViewPr>
    <p:cSldViewPr>
      <p:cViewPr varScale="1">
        <p:scale>
          <a:sx n="80" d="100"/>
          <a:sy n="80" d="100"/>
        </p:scale>
        <p:origin x="-102" y="-52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tags" Target="tags/tag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theme" Target="theme/theme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3633"/>
          </a:xfrm>
          <a:prstGeom prst="rect">
            <a:avLst/>
          </a:prstGeom>
        </p:spPr>
        <p:txBody>
          <a:bodyPr vert="horz" lIns="90434" tIns="45217" rIns="90434" bIns="45217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3633"/>
          </a:xfrm>
          <a:prstGeom prst="rect">
            <a:avLst/>
          </a:prstGeom>
        </p:spPr>
        <p:txBody>
          <a:bodyPr vert="horz" lIns="90434" tIns="45217" rIns="90434" bIns="45217" rtlCol="0"/>
          <a:lstStyle>
            <a:lvl1pPr algn="r">
              <a:defRPr sz="1200"/>
            </a:lvl1pPr>
          </a:lstStyle>
          <a:p>
            <a:fld id="{2447E72A-D913-4DC2-9E0A-E520CE8FCC86}" type="datetimeFigureOut">
              <a:rPr lang="ru-RU" smtClean="0"/>
              <a:pPr/>
              <a:t>27.05.2018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04775" y="738188"/>
            <a:ext cx="6588125" cy="37052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434" tIns="45217" rIns="90434" bIns="45217" rtlCol="0" anchor="ctr"/>
          <a:lstStyle/>
          <a:p>
            <a:endParaRPr lang="ru-R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689515"/>
            <a:ext cx="5438140" cy="4442698"/>
          </a:xfrm>
          <a:prstGeom prst="rect">
            <a:avLst/>
          </a:prstGeom>
        </p:spPr>
        <p:txBody>
          <a:bodyPr vert="horz" lIns="90434" tIns="45217" rIns="90434" bIns="45217" rtlCol="0">
            <a:normAutofit/>
          </a:bodyPr>
          <a:lstStyle/>
          <a:p>
            <a:pPr lvl="0"/>
            <a:r>
              <a:rPr lang="ru-RU"/>
              <a:t>Click to edit Master text styles</a:t>
            </a:r>
          </a:p>
          <a:p>
            <a:pPr lvl="1"/>
            <a:r>
              <a:rPr lang="ru-RU"/>
              <a:t>Second level</a:t>
            </a:r>
          </a:p>
          <a:p>
            <a:pPr lvl="2"/>
            <a:r>
              <a:rPr lang="ru-RU"/>
              <a:t>Third level</a:t>
            </a:r>
          </a:p>
          <a:p>
            <a:pPr lvl="3"/>
            <a:r>
              <a:rPr lang="ru-RU"/>
              <a:t>Fourth level</a:t>
            </a:r>
          </a:p>
          <a:p>
            <a:pPr lvl="4"/>
            <a:r>
              <a:rPr lang="ru-RU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377317"/>
            <a:ext cx="2945659" cy="493633"/>
          </a:xfrm>
          <a:prstGeom prst="rect">
            <a:avLst/>
          </a:prstGeom>
        </p:spPr>
        <p:txBody>
          <a:bodyPr vert="horz" lIns="90434" tIns="45217" rIns="90434" bIns="45217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4" y="9377317"/>
            <a:ext cx="2945659" cy="493633"/>
          </a:xfrm>
          <a:prstGeom prst="rect">
            <a:avLst/>
          </a:prstGeom>
        </p:spPr>
        <p:txBody>
          <a:bodyPr vert="horz" lIns="90434" tIns="45217" rIns="90434" bIns="45217" rtlCol="0" anchor="b"/>
          <a:lstStyle>
            <a:lvl1pPr algn="r">
              <a:defRPr sz="1200"/>
            </a:lvl1pPr>
          </a:lstStyle>
          <a:p>
            <a:fld id="{A5D78FC6-CE17-4259-A63C-DDFC12E048F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 lIns="89159" tIns="44579" rIns="89159" bIns="44579"/>
          <a:lstStyle/>
          <a:p>
            <a:fld id="{077E2CDC-CAEC-40EE-804D-8E8E5BE0F0A1}" type="slidenum">
              <a:rPr lang="ru-RU"/>
              <a:pPr/>
              <a:t>1</a:t>
            </a:fld>
            <a:endParaRPr lang="ru-RU"/>
          </a:p>
        </p:txBody>
      </p:sp>
      <p:sp>
        <p:nvSpPr>
          <p:cNvPr id="25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4775" y="738188"/>
            <a:ext cx="6588125" cy="3705225"/>
          </a:xfrm>
          <a:ln/>
        </p:spPr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 lIns="89159" tIns="44579" rIns="89159" bIns="44579"/>
          <a:lstStyle/>
          <a:p>
            <a:endParaRPr lang="ru-RU"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04775" y="738188"/>
            <a:ext cx="6588125" cy="37052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78FC6-CE17-4259-A63C-DDFC12E048FC}" type="slidenum">
              <a:rPr lang="ru-RU" smtClean="0"/>
              <a:pPr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11234737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04775" y="738188"/>
            <a:ext cx="6588125" cy="37052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78FC6-CE17-4259-A63C-DDFC12E048FC}" type="slidenum">
              <a:rPr lang="ru-RU" smtClean="0"/>
              <a:pPr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7663111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04775" y="738188"/>
            <a:ext cx="6588125" cy="37052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78FC6-CE17-4259-A63C-DDFC12E048FC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958681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04775" y="738188"/>
            <a:ext cx="6588125" cy="37052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78FC6-CE17-4259-A63C-DDFC12E048FC}" type="slidenum">
              <a:rPr lang="ru-RU" smtClean="0"/>
              <a:pPr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0774026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04775" y="738188"/>
            <a:ext cx="6588125" cy="37052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78FC6-CE17-4259-A63C-DDFC12E048FC}" type="slidenum">
              <a:rPr lang="ru-RU" smtClean="0"/>
              <a:pPr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0663467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04775" y="738188"/>
            <a:ext cx="6588125" cy="37052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78FC6-CE17-4259-A63C-DDFC12E048FC}" type="slidenum">
              <a:rPr lang="ru-RU" smtClean="0"/>
              <a:pPr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6029340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04775" y="738188"/>
            <a:ext cx="6588125" cy="37052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78FC6-CE17-4259-A63C-DDFC12E048FC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421184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04775" y="738188"/>
            <a:ext cx="6588125" cy="37052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78FC6-CE17-4259-A63C-DDFC12E048FC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2251266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04775" y="738188"/>
            <a:ext cx="6588125" cy="37052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78FC6-CE17-4259-A63C-DDFC12E048FC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9727763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04775" y="738188"/>
            <a:ext cx="6588125" cy="37052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78FC6-CE17-4259-A63C-DDFC12E048FC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348848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04775" y="738188"/>
            <a:ext cx="6588125" cy="37052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78FC6-CE17-4259-A63C-DDFC12E048FC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680032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04775" y="738188"/>
            <a:ext cx="6588125" cy="37052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78FC6-CE17-4259-A63C-DDFC12E048FC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3733564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04775" y="738188"/>
            <a:ext cx="6588125" cy="37052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78FC6-CE17-4259-A63C-DDFC12E048FC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1182040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04775" y="738188"/>
            <a:ext cx="6588125" cy="3705225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5D78FC6-CE17-4259-A63C-DDFC12E048FC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9888802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1">
          <a:blip r:embed="rId2" cstate="print">
            <a:lum bright="42000" contrast="-68000"/>
          </a:blip>
          <a:srcRect/>
          <a:stretch>
            <a:fillRect l="-30000" t="-20000" r="-2000" b="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 bwMode="white">
          <a:xfrm>
            <a:off x="0" y="5971032"/>
            <a:ext cx="12192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sz="1800"/>
          </a:p>
        </p:txBody>
      </p:sp>
      <p:sp>
        <p:nvSpPr>
          <p:cNvPr id="10" name="Rectangle 9"/>
          <p:cNvSpPr/>
          <p:nvPr/>
        </p:nvSpPr>
        <p:spPr>
          <a:xfrm>
            <a:off x="-12192" y="6053328"/>
            <a:ext cx="2999232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sz="1800"/>
          </a:p>
        </p:txBody>
      </p:sp>
      <p:sp>
        <p:nvSpPr>
          <p:cNvPr id="11" name="Rectangle 10"/>
          <p:cNvSpPr/>
          <p:nvPr/>
        </p:nvSpPr>
        <p:spPr>
          <a:xfrm>
            <a:off x="3145536" y="6044184"/>
            <a:ext cx="90464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sz="180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3149600" y="4038600"/>
            <a:ext cx="8636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149600" y="6050037"/>
            <a:ext cx="89408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/>
              <a:t>Образец подзаголовка</a:t>
            </a:r>
            <a:endParaRPr lang="ru-RU" dirty="0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101600" y="6068699"/>
            <a:ext cx="27432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pPr algn="ctr"/>
            <a:fld id="{058A3C49-F304-4E85-A718-2591159B6589}" type="datetime8">
              <a:rPr lang="ru-RU" smtClean="0"/>
              <a:pPr algn="ctr"/>
              <a:t>27.05.2018 20:00</a:t>
            </a:fld>
            <a:endParaRPr lang="ru-RU" sz="2000" dirty="0">
              <a:solidFill>
                <a:srgbClr val="FFFFFF"/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780524" y="236539"/>
            <a:ext cx="78232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pPr algn="r"/>
            <a:endParaRPr lang="ru-RU" dirty="0">
              <a:solidFill>
                <a:schemeClr val="tx2"/>
              </a:solidFill>
            </a:endParaRPr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10668000" y="228600"/>
            <a:ext cx="11176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72AC53DF-4216-466D-99A7-94400E6C2A25}" type="slidenum">
              <a:rPr lang="ru-RU" smtClean="0"/>
              <a:pPr/>
              <a:t>‹#›</a:t>
            </a:fld>
            <a:endParaRPr lang="ru-RU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750">
        <p14:prism isContent="1" isInverted="1"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1324B4-90D8-4E44-9BA9-73DC138021AE}" type="datetime8">
              <a:rPr lang="ru-RU" smtClean="0">
                <a:solidFill>
                  <a:schemeClr val="tx2"/>
                </a:solidFill>
              </a:rPr>
              <a:pPr/>
              <a:t>27.05.2018 20:00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AC53DF-4216-466D-99A7-94400E6C2A25}" type="slidenum">
              <a:rPr lang="ru-RU" sz="1200" smtClean="0">
                <a:solidFill>
                  <a:schemeClr val="tx2"/>
                </a:solidFill>
              </a:rPr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750">
        <p14:prism isContent="1" isInverted="1"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37600" y="609601"/>
            <a:ext cx="2743200" cy="5516563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609600"/>
            <a:ext cx="7416800" cy="551656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737600" y="6248403"/>
            <a:ext cx="2946400" cy="365125"/>
          </a:xfrm>
        </p:spPr>
        <p:txBody>
          <a:bodyPr/>
          <a:lstStyle/>
          <a:p>
            <a:fld id="{275A3678-F35B-4153-8DF9-682A3BAAE2EC}" type="datetime8">
              <a:rPr lang="ru-RU" smtClean="0">
                <a:solidFill>
                  <a:schemeClr val="tx2"/>
                </a:solidFill>
              </a:rPr>
              <a:pPr/>
              <a:t>27.05.2018 20:00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09602" y="6248208"/>
            <a:ext cx="7431311" cy="365125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7" name="Rectangle 6"/>
          <p:cNvSpPr/>
          <p:nvPr/>
        </p:nvSpPr>
        <p:spPr bwMode="white">
          <a:xfrm>
            <a:off x="8128424" y="0"/>
            <a:ext cx="42672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/>
          </a:p>
        </p:txBody>
      </p:sp>
      <p:sp>
        <p:nvSpPr>
          <p:cNvPr id="8" name="Rectangle 7"/>
          <p:cNvSpPr/>
          <p:nvPr/>
        </p:nvSpPr>
        <p:spPr>
          <a:xfrm>
            <a:off x="8189384" y="609600"/>
            <a:ext cx="3048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/>
          </a:p>
        </p:txBody>
      </p:sp>
      <p:sp>
        <p:nvSpPr>
          <p:cNvPr id="9" name="Rectangle 8"/>
          <p:cNvSpPr/>
          <p:nvPr/>
        </p:nvSpPr>
        <p:spPr>
          <a:xfrm>
            <a:off x="8189384" y="0"/>
            <a:ext cx="3048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0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8075084" y="103716"/>
            <a:ext cx="533400" cy="325968"/>
          </a:xfrm>
        </p:spPr>
        <p:txBody>
          <a:bodyPr/>
          <a:lstStyle/>
          <a:p>
            <a:fld id="{72AC53DF-4216-466D-99A7-94400E6C2A25}" type="slidenum">
              <a:rPr lang="ru-RU" sz="1200" smtClean="0">
                <a:solidFill>
                  <a:schemeClr val="tx2"/>
                </a:solidFill>
              </a:rPr>
              <a:pPr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750">
        <p14:prism isContent="1" isInverted="1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6864" y="228600"/>
            <a:ext cx="10871200" cy="9906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D8CCB3-B394-452E-8213-704B9F42977B}" type="datetime8">
              <a:rPr lang="ru-RU" smtClean="0"/>
              <a:pPr/>
              <a:t>27.05.2018 20:00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AD93096-5B34-4342-9326-69289CEAE4C2}" type="slidenum">
              <a:rPr lang="ru-RU" smtClean="0"/>
              <a:pPr/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816864" y="1600200"/>
            <a:ext cx="10871200" cy="44958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750">
        <p14:prism isContent="1" isInverted="1"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28801" y="2743200"/>
            <a:ext cx="9497484" cy="1673225"/>
          </a:xfrm>
        </p:spPr>
        <p:txBody>
          <a:bodyPr anchor="t"/>
          <a:lstStyle>
            <a:lvl1pPr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Rectangle 6"/>
          <p:cNvSpPr/>
          <p:nvPr/>
        </p:nvSpPr>
        <p:spPr bwMode="white">
          <a:xfrm>
            <a:off x="0" y="1524000"/>
            <a:ext cx="12192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sz="1800"/>
          </a:p>
        </p:txBody>
      </p:sp>
      <p:sp>
        <p:nvSpPr>
          <p:cNvPr id="8" name="Rectangle 7"/>
          <p:cNvSpPr/>
          <p:nvPr/>
        </p:nvSpPr>
        <p:spPr>
          <a:xfrm>
            <a:off x="0" y="1600200"/>
            <a:ext cx="17272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sz="1800"/>
          </a:p>
        </p:txBody>
      </p:sp>
      <p:sp>
        <p:nvSpPr>
          <p:cNvPr id="9" name="Rectangle 8"/>
          <p:cNvSpPr/>
          <p:nvPr/>
        </p:nvSpPr>
        <p:spPr>
          <a:xfrm>
            <a:off x="1828800" y="1600200"/>
            <a:ext cx="103632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1600200"/>
            <a:ext cx="1016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88463C-EDF9-4164-B8E9-D569D6C75AE8}" type="datetime8">
              <a:rPr lang="ru-RU" smtClean="0"/>
              <a:pPr/>
              <a:t>27.05.2018 20:00</a:t>
            </a:fld>
            <a:endParaRPr lang="ru-RU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7272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 algn="ctr"/>
            <a:fld id="{1AD93096-5B34-4342-9326-69289CEAE4C2}" type="slidenum">
              <a:rPr lang="ru-RU" smtClean="0"/>
              <a:pPr algn="ctr"/>
              <a:t>‹#›</a:t>
            </a:fld>
            <a:endParaRPr lang="ru-RU" sz="2400" dirty="0">
              <a:solidFill>
                <a:srgbClr val="FFFFFF"/>
              </a:solidFill>
            </a:endParaRPr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750">
        <p14:prism isContent="1" isInverted="1"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812800" y="1589567"/>
            <a:ext cx="5181600" cy="45720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459868" y="1589567"/>
            <a:ext cx="5181600" cy="45720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A7325982-E4C4-42C0-9D2A-677CE5D74D93}" type="datetime8">
              <a:rPr lang="ru-RU" smtClean="0"/>
              <a:pPr/>
              <a:t>27.05.2018 20:00</a:t>
            </a:fld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pPr algn="ctr"/>
            <a:fld id="{1AD93096-5B34-4342-9326-69289CEAE4C2}" type="slidenum">
              <a:rPr lang="ru-RU" smtClean="0"/>
              <a:pPr algn="ctr"/>
              <a:t>‹#›</a:t>
            </a:fld>
            <a:endParaRPr lang="ru-RU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750">
        <p14:prism isContent="1" isInverted="1"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11200" y="273050"/>
            <a:ext cx="108712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812800" y="2438400"/>
            <a:ext cx="5181600" cy="35814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6400800" y="2438400"/>
            <a:ext cx="5181600" cy="35814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CE2ADF4E-9E08-4AA0-B21A-BA40E7CE868E}" type="datetime8">
              <a:rPr lang="ru-RU" smtClean="0"/>
              <a:pPr/>
              <a:t>27.05.2018 20:00</a:t>
            </a:fld>
            <a:endParaRPr lang="ru-RU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pPr algn="ctr"/>
            <a:fld id="{1AD93096-5B34-4342-9326-69289CEAE4C2}" type="slidenum">
              <a:rPr lang="ru-RU" smtClean="0"/>
              <a:pPr algn="ctr"/>
              <a:t>‹#›</a:t>
            </a:fld>
            <a:endParaRPr lang="ru-RU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ru-RU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812800" y="1752600"/>
            <a:ext cx="51816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6400800" y="1752600"/>
            <a:ext cx="51816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/>
              <a:t>Образец текста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750">
        <p14:prism isContent="1" isInverted="1"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6E82BE-7BF4-4CBD-8368-E571ADB553E4}" type="datetime8">
              <a:rPr lang="ru-RU" smtClean="0"/>
              <a:pPr/>
              <a:t>27.05.2018 20:00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AD93096-5B34-4342-9326-69289CEAE4C2}" type="slidenum">
              <a:rPr lang="ru-RU" smtClean="0"/>
              <a:pPr/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750">
        <p14:prism isContent="1" isInverted="1"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A4DA9-553B-41EE-9044-27A5A57F3069}" type="datetime8">
              <a:rPr lang="ru-RU" smtClean="0"/>
              <a:pPr/>
              <a:t>27.05.2018 20:00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711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AD93096-5B34-4342-9326-69289CEAE4C2}" type="slidenum">
              <a:rPr lang="ru-RU" smtClean="0"/>
              <a:pPr/>
              <a:t>‹#›</a:t>
            </a:fld>
            <a:endParaRPr lang="ru-RU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750">
        <p14:prism isContent="1" isInverted="1"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800" y="273050"/>
            <a:ext cx="107696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E9FF1A-3134-4667-9364-FF0EE2D07690}" type="datetime8">
              <a:rPr lang="ru-RU" smtClean="0"/>
              <a:pPr/>
              <a:t>27.05.2018 20:00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AD93096-5B34-4342-9326-69289CEAE4C2}" type="slidenum">
              <a:rPr lang="ru-RU" smtClean="0"/>
              <a:pPr/>
              <a:t>‹#›</a:t>
            </a:fld>
            <a:endParaRPr lang="ru-RU" dirty="0">
              <a:solidFill>
                <a:srgbClr val="FFFFFF"/>
              </a:solidFill>
            </a:endParaRPr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3149600" y="1752600"/>
            <a:ext cx="8534400" cy="441960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pic>
        <p:nvPicPr>
          <p:cNvPr id="8" name="Picture 7" descr="sm_pencil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816865" y="1755649"/>
            <a:ext cx="2153743" cy="2145615"/>
          </a:xfrm>
          <a:prstGeom prst="rect">
            <a:avLst/>
          </a:prstGeom>
          <a:ln w="50800" cap="sq" cmpd="dbl">
            <a:solidFill>
              <a:schemeClr val="accent2"/>
            </a:solidFill>
            <a:miter lim="800000"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750">
        <p14:prism isContent="1" isInverted="1"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33600" y="5486400"/>
            <a:ext cx="97536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Rectangle 7"/>
          <p:cNvSpPr/>
          <p:nvPr/>
        </p:nvSpPr>
        <p:spPr bwMode="white">
          <a:xfrm>
            <a:off x="-12192" y="4572000"/>
            <a:ext cx="12192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sz="1800"/>
          </a:p>
        </p:txBody>
      </p:sp>
      <p:sp>
        <p:nvSpPr>
          <p:cNvPr id="9" name="Rectangle 8"/>
          <p:cNvSpPr/>
          <p:nvPr/>
        </p:nvSpPr>
        <p:spPr>
          <a:xfrm>
            <a:off x="-12192" y="4663440"/>
            <a:ext cx="195072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sz="1800"/>
          </a:p>
        </p:txBody>
      </p:sp>
      <p:sp>
        <p:nvSpPr>
          <p:cNvPr id="10" name="Rectangle 9"/>
          <p:cNvSpPr/>
          <p:nvPr/>
        </p:nvSpPr>
        <p:spPr>
          <a:xfrm>
            <a:off x="2060448" y="4654296"/>
            <a:ext cx="10131552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sz="1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33600" y="4648200"/>
            <a:ext cx="97536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1" name="Rectangle 10"/>
          <p:cNvSpPr/>
          <p:nvPr/>
        </p:nvSpPr>
        <p:spPr bwMode="white">
          <a:xfrm>
            <a:off x="1930400" y="0"/>
            <a:ext cx="134112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sz="1800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8331200" y="6248401"/>
            <a:ext cx="3556000" cy="365125"/>
          </a:xfrm>
        </p:spPr>
        <p:txBody>
          <a:bodyPr rtlCol="0"/>
          <a:lstStyle/>
          <a:p>
            <a:fld id="{BA93BD18-CF5D-40D7-942B-8BBA3B5BB82F}" type="datetime8">
              <a:rPr lang="ru-RU" smtClean="0"/>
              <a:pPr/>
              <a:t>27.05.2018 20:00</a:t>
            </a:fld>
            <a:endParaRPr lang="ru-RU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930400" cy="663578"/>
          </a:xfrm>
        </p:spPr>
        <p:txBody>
          <a:bodyPr rtlCol="0"/>
          <a:lstStyle>
            <a:lvl1pPr>
              <a:defRPr sz="2800"/>
            </a:lvl1pPr>
          </a:lstStyle>
          <a:p>
            <a:pPr algn="ctr"/>
            <a:fld id="{1AD93096-5B34-4342-9326-69289CEAE4C2}" type="slidenum">
              <a:rPr lang="ru-RU" smtClean="0"/>
              <a:pPr algn="ctr"/>
              <a:t>‹#›</a:t>
            </a:fld>
            <a:endParaRPr lang="ru-RU" sz="2800" dirty="0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2133600" y="6248207"/>
            <a:ext cx="6096000" cy="365125"/>
          </a:xfrm>
        </p:spPr>
        <p:txBody>
          <a:bodyPr rtlCol="0"/>
          <a:lstStyle/>
          <a:p>
            <a:endParaRPr lang="ru-RU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080768" y="0"/>
            <a:ext cx="10111232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lang="ru-RU"/>
              <a:t>Вставка рисунка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750">
        <p14:prism isContent="1" isInverted="1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812800" y="228600"/>
            <a:ext cx="108712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ru-RU"/>
              <a:t>Образец заголовка</a:t>
            </a:r>
            <a:endParaRPr lang="ru-RU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816864" y="1600200"/>
            <a:ext cx="108712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ru-RU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8128000" y="6248401"/>
            <a:ext cx="3556000" cy="365125"/>
          </a:xfrm>
          <a:prstGeom prst="rect">
            <a:avLst/>
          </a:prstGeom>
        </p:spPr>
        <p:txBody>
          <a:bodyPr vert="horz" anchor="ctr" anchorCtr="0"/>
          <a:lstStyle>
            <a:lvl1pPr algn="l">
              <a:defRPr sz="1400">
                <a:solidFill>
                  <a:schemeClr val="tx2"/>
                </a:solidFill>
              </a:defRPr>
            </a:lvl1pPr>
          </a:lstStyle>
          <a:p>
            <a:fld id="{F6007898-4FDD-4E53-8F06-5E3ECF16896F}" type="datetime8">
              <a:rPr lang="ru-RU" smtClean="0">
                <a:solidFill>
                  <a:schemeClr val="tx2"/>
                </a:solidFill>
              </a:rPr>
              <a:pPr/>
              <a:t>27.05.2018 20:00</a:t>
            </a:fld>
            <a:endParaRPr lang="ru-RU" sz="1400" dirty="0">
              <a:solidFill>
                <a:schemeClr val="tx2"/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812801" y="6248207"/>
            <a:ext cx="7228111" cy="365125"/>
          </a:xfrm>
          <a:prstGeom prst="rect">
            <a:avLst/>
          </a:prstGeom>
        </p:spPr>
        <p:txBody>
          <a:bodyPr vert="horz" anchor="ctr"/>
          <a:lstStyle>
            <a:lvl1pPr algn="r">
              <a:defRPr sz="1400">
                <a:solidFill>
                  <a:schemeClr val="tx2"/>
                </a:solidFill>
              </a:defRPr>
            </a:lvl1pPr>
          </a:lstStyle>
          <a:p>
            <a:pPr algn="r"/>
            <a:endParaRPr lang="ru-RU" sz="1400" dirty="0">
              <a:solidFill>
                <a:schemeClr val="tx2"/>
              </a:solidFill>
            </a:endParaRPr>
          </a:p>
        </p:txBody>
      </p:sp>
      <p:sp>
        <p:nvSpPr>
          <p:cNvPr id="7" name="Rectangle 6"/>
          <p:cNvSpPr/>
          <p:nvPr/>
        </p:nvSpPr>
        <p:spPr bwMode="white">
          <a:xfrm>
            <a:off x="0" y="1234440"/>
            <a:ext cx="12192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sz="1800"/>
          </a:p>
        </p:txBody>
      </p:sp>
      <p:sp>
        <p:nvSpPr>
          <p:cNvPr id="8" name="Rectangle 7"/>
          <p:cNvSpPr/>
          <p:nvPr/>
        </p:nvSpPr>
        <p:spPr>
          <a:xfrm>
            <a:off x="0" y="1280160"/>
            <a:ext cx="7112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sz="1800"/>
          </a:p>
        </p:txBody>
      </p:sp>
      <p:sp>
        <p:nvSpPr>
          <p:cNvPr id="9" name="Rectangle 8"/>
          <p:cNvSpPr/>
          <p:nvPr/>
        </p:nvSpPr>
        <p:spPr>
          <a:xfrm>
            <a:off x="787400" y="1280160"/>
            <a:ext cx="1140460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sz="180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7112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>
              <a:defRPr sz="1400" b="1">
                <a:solidFill>
                  <a:srgbClr val="FFFFFF"/>
                </a:solidFill>
              </a:defRPr>
            </a:lvl1pPr>
          </a:lstStyle>
          <a:p>
            <a:pPr algn="ctr"/>
            <a:fld id="{72AC53DF-4216-466D-99A7-94400E6C2A25}" type="slidenum">
              <a:rPr lang="ru-RU" sz="1200" smtClean="0">
                <a:solidFill>
                  <a:schemeClr val="tx2"/>
                </a:solidFill>
              </a:rPr>
              <a:pPr algn="ctr"/>
              <a:t>‹#›</a:t>
            </a:fld>
            <a:endParaRPr lang="ru-RU" sz="1400" b="1" dirty="0">
              <a:solidFill>
                <a:srgbClr val="FFFFFF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1750">
        <p14:prism isContent="1" isInverted="1"/>
      </p:transition>
    </mc:Choice>
    <mc:Fallback>
      <p:transition spd="slow">
        <p:fade/>
      </p:transition>
    </mc:Fallback>
  </mc:AlternateContent>
  <p:hf hdr="0" ftr="0" dt="0"/>
  <p:txStyles>
    <p:titleStyle>
      <a:lvl1pPr algn="l" rtl="0" eaLnBrk="1" latinLnBrk="0" hangingPunct="1">
        <a:spcBef>
          <a:spcPct val="0"/>
        </a:spcBef>
        <a:buNone/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11" Type="http://schemas.openxmlformats.org/officeDocument/2006/relationships/image" Target="../media/image13.jpeg"/><Relationship Id="rId5" Type="http://schemas.openxmlformats.org/officeDocument/2006/relationships/image" Target="../media/image7.png"/><Relationship Id="rId10" Type="http://schemas.openxmlformats.org/officeDocument/2006/relationships/image" Target="../media/image12.jpeg"/><Relationship Id="rId4" Type="http://schemas.openxmlformats.org/officeDocument/2006/relationships/image" Target="../media/image6.png"/><Relationship Id="rId9" Type="http://schemas.openxmlformats.org/officeDocument/2006/relationships/image" Target="../media/image11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jpeg"/><Relationship Id="rId3" Type="http://schemas.openxmlformats.org/officeDocument/2006/relationships/image" Target="../media/image14.png"/><Relationship Id="rId7" Type="http://schemas.microsoft.com/office/2007/relationships/hdphoto" Target="../media/hdphoto1.wdp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10" Type="http://schemas.openxmlformats.org/officeDocument/2006/relationships/image" Target="../media/image33.jpeg"/><Relationship Id="rId4" Type="http://schemas.openxmlformats.org/officeDocument/2006/relationships/image" Target="../media/image17.png"/><Relationship Id="rId9" Type="http://schemas.openxmlformats.org/officeDocument/2006/relationships/image" Target="../media/image32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jpeg"/><Relationship Id="rId3" Type="http://schemas.openxmlformats.org/officeDocument/2006/relationships/image" Target="../media/image14.png"/><Relationship Id="rId7" Type="http://schemas.microsoft.com/office/2007/relationships/hdphoto" Target="../media/hdphoto1.wdp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4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9" Type="http://schemas.openxmlformats.org/officeDocument/2006/relationships/image" Target="../media/image36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14.png"/><Relationship Id="rId7" Type="http://schemas.microsoft.com/office/2007/relationships/hdphoto" Target="../media/hdphoto1.wdp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4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9" Type="http://schemas.openxmlformats.org/officeDocument/2006/relationships/image" Target="../media/image38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7.png"/><Relationship Id="rId5" Type="http://schemas.openxmlformats.org/officeDocument/2006/relationships/image" Target="../media/image40.jpeg"/><Relationship Id="rId4" Type="http://schemas.openxmlformats.org/officeDocument/2006/relationships/image" Target="../media/image39.jpeg"/><Relationship Id="rId9" Type="http://schemas.microsoft.com/office/2007/relationships/hdphoto" Target="../media/hdphoto1.wdp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14.pn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6" Type="http://schemas.microsoft.com/office/2007/relationships/hdphoto" Target="../media/hdphoto1.wdp"/><Relationship Id="rId5" Type="http://schemas.openxmlformats.org/officeDocument/2006/relationships/image" Target="../media/image19.png"/><Relationship Id="rId10" Type="http://schemas.openxmlformats.org/officeDocument/2006/relationships/image" Target="../media/image43.jpeg"/><Relationship Id="rId4" Type="http://schemas.openxmlformats.org/officeDocument/2006/relationships/image" Target="../media/image17.png"/><Relationship Id="rId9" Type="http://schemas.openxmlformats.org/officeDocument/2006/relationships/image" Target="../media/image42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14.png"/><Relationship Id="rId7" Type="http://schemas.openxmlformats.org/officeDocument/2006/relationships/image" Target="../media/image4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6" Type="http://schemas.microsoft.com/office/2007/relationships/hdphoto" Target="../media/hdphoto1.wdp"/><Relationship Id="rId5" Type="http://schemas.openxmlformats.org/officeDocument/2006/relationships/image" Target="../media/image19.png"/><Relationship Id="rId10" Type="http://schemas.openxmlformats.org/officeDocument/2006/relationships/image" Target="../media/image47.png"/><Relationship Id="rId4" Type="http://schemas.openxmlformats.org/officeDocument/2006/relationships/image" Target="../media/image18.png"/><Relationship Id="rId9" Type="http://schemas.openxmlformats.org/officeDocument/2006/relationships/image" Target="../media/image46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7.png"/><Relationship Id="rId5" Type="http://schemas.openxmlformats.org/officeDocument/2006/relationships/image" Target="../media/image16.jpeg"/><Relationship Id="rId4" Type="http://schemas.openxmlformats.org/officeDocument/2006/relationships/image" Target="../media/image15.png"/><Relationship Id="rId9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4.png"/><Relationship Id="rId7" Type="http://schemas.microsoft.com/office/2007/relationships/hdphoto" Target="../media/hdphoto1.wdp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9" Type="http://schemas.openxmlformats.org/officeDocument/2006/relationships/image" Target="../media/image21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image" Target="../media/image14.png"/><Relationship Id="rId7" Type="http://schemas.microsoft.com/office/2007/relationships/hdphoto" Target="../media/hdphoto1.wdp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9" Type="http://schemas.openxmlformats.org/officeDocument/2006/relationships/image" Target="../media/image23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14.png"/><Relationship Id="rId7" Type="http://schemas.microsoft.com/office/2007/relationships/hdphoto" Target="../media/hdphoto1.wdp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9" Type="http://schemas.openxmlformats.org/officeDocument/2006/relationships/image" Target="../media/image25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3" Type="http://schemas.openxmlformats.org/officeDocument/2006/relationships/image" Target="../media/image14.png"/><Relationship Id="rId7" Type="http://schemas.microsoft.com/office/2007/relationships/hdphoto" Target="../media/hdphoto1.wdp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9" Type="http://schemas.openxmlformats.org/officeDocument/2006/relationships/image" Target="../media/image27.jpe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14.png"/><Relationship Id="rId7" Type="http://schemas.microsoft.com/office/2007/relationships/hdphoto" Target="../media/hdphoto1.wdp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14.png"/><Relationship Id="rId7" Type="http://schemas.microsoft.com/office/2007/relationships/hdphoto" Target="../media/hdphoto1.wdp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Relationship Id="rId9" Type="http://schemas.openxmlformats.org/officeDocument/2006/relationships/image" Target="../media/image30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14.png"/><Relationship Id="rId7" Type="http://schemas.microsoft.com/office/2007/relationships/hdphoto" Target="../media/hdphoto1.wdp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bg>
      <p:bgPr>
        <a:blipFill dpi="0" rotWithShape="1">
          <a:blip r:embed="rId3" cstate="print">
            <a:alphaModFix amt="32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2711624" y="1772817"/>
            <a:ext cx="9480376" cy="3401220"/>
          </a:xfr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anchor="ctr">
            <a:noAutofit/>
          </a:bodyPr>
          <a:lstStyle/>
          <a:p>
            <a:pPr marL="72000"/>
            <a:r>
              <a:rPr lang="ru-RU" sz="2800" b="1" cap="none" dirty="0"/>
              <a:t>А</a:t>
            </a:r>
            <a:r>
              <a:rPr lang="ru-RU" sz="2800" b="1" cap="none" dirty="0" smtClean="0"/>
              <a:t>ктуальные вопросы ресурсного обеспечения профессиональных образовательных организаций как основа формирования кадрового потенциала для экономики региона. </a:t>
            </a:r>
            <a:br>
              <a:rPr lang="ru-RU" sz="2800" b="1" cap="none" dirty="0" smtClean="0"/>
            </a:br>
            <a:r>
              <a:rPr lang="ru-RU" sz="2800" b="1" cap="none" dirty="0" smtClean="0"/>
              <a:t>Инклюзивное профессиональное образование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1800" dirty="0"/>
              <a:t/>
            </a:r>
            <a:br>
              <a:rPr lang="ru-RU" sz="1800" dirty="0"/>
            </a:br>
            <a:r>
              <a:rPr lang="ru-RU" sz="2000" dirty="0" smtClean="0"/>
              <a:t>Д</a:t>
            </a:r>
            <a:r>
              <a:rPr lang="ru-RU" sz="2000" cap="none" dirty="0" smtClean="0"/>
              <a:t>иректор</a:t>
            </a:r>
            <a:r>
              <a:rPr lang="ru-RU" sz="2000" dirty="0" smtClean="0"/>
              <a:t> Б</a:t>
            </a:r>
            <a:r>
              <a:rPr lang="ru-RU" sz="2000" cap="none" dirty="0" smtClean="0"/>
              <a:t>У </a:t>
            </a:r>
            <a:r>
              <a:rPr lang="ru-RU" sz="2000" dirty="0" smtClean="0"/>
              <a:t>«</a:t>
            </a:r>
            <a:r>
              <a:rPr lang="ru-RU" sz="2000" dirty="0" err="1" smtClean="0"/>
              <a:t>Н</a:t>
            </a:r>
            <a:r>
              <a:rPr lang="ru-RU" sz="2000" cap="none" dirty="0" err="1" smtClean="0"/>
              <a:t>ижневартовский</a:t>
            </a:r>
            <a:r>
              <a:rPr lang="ru-RU" sz="2000" cap="none" dirty="0" smtClean="0"/>
              <a:t> социально-гуманитарный колледж»</a:t>
            </a:r>
            <a:br>
              <a:rPr lang="ru-RU" sz="2000" cap="none" dirty="0" smtClean="0"/>
            </a:br>
            <a:r>
              <a:rPr lang="ru-RU" sz="2000" cap="none" dirty="0" smtClean="0"/>
              <a:t>Коробова Надежда Петровна</a:t>
            </a:r>
            <a:endParaRPr lang="ru-RU" sz="2000" cap="none" dirty="0"/>
          </a:p>
        </p:txBody>
      </p:sp>
      <p:sp>
        <p:nvSpPr>
          <p:cNvPr id="4" name="Подзаголовок 3"/>
          <p:cNvSpPr>
            <a:spLocks noGrp="1"/>
          </p:cNvSpPr>
          <p:nvPr>
            <p:ph type="subTitle" idx="1"/>
          </p:nvPr>
        </p:nvSpPr>
        <p:spPr>
          <a:xfrm>
            <a:off x="-53698" y="5234200"/>
            <a:ext cx="12360696" cy="1560326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t" anchorCtr="0">
            <a:noAutofit/>
          </a:bodyPr>
          <a:lstStyle/>
          <a:p>
            <a:pPr marL="3224213" algn="ctr">
              <a:spcBef>
                <a:spcPts val="0"/>
              </a:spcBef>
              <a:tabLst>
                <a:tab pos="3224213" algn="l"/>
                <a:tab pos="4751388" algn="l"/>
              </a:tabLst>
            </a:pPr>
            <a:endParaRPr lang="ru-RU" sz="2000" dirty="0">
              <a:solidFill>
                <a:srgbClr val="006AB2"/>
              </a:solidFill>
            </a:endParaRPr>
          </a:p>
        </p:txBody>
      </p:sp>
      <p:pic>
        <p:nvPicPr>
          <p:cNvPr id="12" name="Picture 5" descr="F:\значек_НСГК.pn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31504" y="97777"/>
            <a:ext cx="1626066" cy="15310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7" descr="Результаты поиска изображений для запроса &quot;Ханты - Мансийский автономный округ - Югра&quot;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5428" y="231779"/>
            <a:ext cx="1142250" cy="1325013"/>
          </a:xfrm>
          <a:prstGeom prst="rect">
            <a:avLst/>
          </a:prstGeom>
          <a:noFill/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40153" y="5294363"/>
            <a:ext cx="2173584" cy="144000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48089" y="5301208"/>
            <a:ext cx="2051884" cy="1440000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566132" y="5301208"/>
            <a:ext cx="2010361" cy="1440000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628888" y="5301208"/>
            <a:ext cx="1591181" cy="1440000"/>
          </a:xfrm>
          <a:prstGeom prst="rect">
            <a:avLst/>
          </a:prstGeom>
        </p:spPr>
      </p:pic>
      <p:pic>
        <p:nvPicPr>
          <p:cNvPr id="13" name="Содержимое 9" descr="GuWDyDyYapo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-20524" y="5301208"/>
            <a:ext cx="2168470" cy="1440000"/>
          </a:xfrm>
          <a:prstGeom prst="rect">
            <a:avLst/>
          </a:prstGeom>
        </p:spPr>
      </p:pic>
      <p:pic>
        <p:nvPicPr>
          <p:cNvPr id="14" name="Содержимое 4" descr="2bRj9WVMcQo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10272464" y="5301208"/>
            <a:ext cx="2168472" cy="1440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75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19791" y="1580122"/>
            <a:ext cx="2547817" cy="69675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1" name="Объект 10"/>
          <p:cNvGraphicFramePr>
            <a:graphicFrameLocks noGrp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xmlns="" val="2163020804"/>
              </p:ext>
            </p:extLst>
          </p:nvPr>
        </p:nvGraphicFramePr>
        <p:xfrm>
          <a:off x="-29484" y="1623534"/>
          <a:ext cx="2547816" cy="663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9272">
                  <a:extLst>
                    <a:ext uri="{9D8B030D-6E8A-4147-A177-3AD203B41FA5}">
                      <a16:colId xmlns:a16="http://schemas.microsoft.com/office/drawing/2014/main" xmlns="" val="2580588067"/>
                    </a:ext>
                  </a:extLst>
                </a:gridCol>
                <a:gridCol w="849272">
                  <a:extLst>
                    <a:ext uri="{9D8B030D-6E8A-4147-A177-3AD203B41FA5}">
                      <a16:colId xmlns:a16="http://schemas.microsoft.com/office/drawing/2014/main" xmlns="" val="875602893"/>
                    </a:ext>
                  </a:extLst>
                </a:gridCol>
                <a:gridCol w="849272">
                  <a:extLst>
                    <a:ext uri="{9D8B030D-6E8A-4147-A177-3AD203B41FA5}">
                      <a16:colId xmlns:a16="http://schemas.microsoft.com/office/drawing/2014/main" xmlns="" val="2707843331"/>
                    </a:ext>
                  </a:extLst>
                </a:gridCol>
              </a:tblGrid>
              <a:tr h="66367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591131847"/>
                  </a:ext>
                </a:extLst>
              </a:tr>
            </a:tbl>
          </a:graphicData>
        </a:graphic>
      </p:graphicFrame>
      <p:sp>
        <p:nvSpPr>
          <p:cNvPr id="24" name="Заголовок 3"/>
          <p:cNvSpPr>
            <a:spLocks noGrp="1"/>
          </p:cNvSpPr>
          <p:nvPr>
            <p:ph type="title"/>
          </p:nvPr>
        </p:nvSpPr>
        <p:spPr>
          <a:xfrm>
            <a:off x="2455380" y="178797"/>
            <a:ext cx="10871200" cy="990600"/>
          </a:xfrm>
        </p:spPr>
        <p:txBody>
          <a:bodyPr>
            <a:noAutofit/>
          </a:bodyPr>
          <a:lstStyle/>
          <a:p>
            <a:pPr>
              <a:lnSpc>
                <a:spcPts val="3200"/>
              </a:lnSpc>
            </a:pPr>
            <a:r>
              <a:rPr lang="ru-RU" b="1" dirty="0"/>
              <a:t>Уникальная </a:t>
            </a:r>
            <a:r>
              <a:rPr lang="ru-RU" b="1" dirty="0" err="1"/>
              <a:t>безбарьерная</a:t>
            </a:r>
            <a:r>
              <a:rPr lang="ru-RU" b="1" dirty="0"/>
              <a:t> среда </a:t>
            </a:r>
            <a:endParaRPr lang="ru-RU" cap="all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0" y="1271588"/>
            <a:ext cx="711200" cy="244475"/>
          </a:xfrm>
        </p:spPr>
        <p:txBody>
          <a:bodyPr>
            <a:normAutofit fontScale="85000" lnSpcReduction="20000"/>
          </a:bodyPr>
          <a:lstStyle/>
          <a:p>
            <a:fld id="{1AD93096-5B34-4342-9326-69289CEAE4C2}" type="slidenum">
              <a:rPr lang="ru-RU" smtClean="0"/>
              <a:pPr/>
              <a:t>10</a:t>
            </a:fld>
            <a:endParaRPr lang="ru-RU" dirty="0">
              <a:solidFill>
                <a:srgbClr val="FFFFFF"/>
              </a:solidFill>
            </a:endParaRPr>
          </a:p>
        </p:txBody>
      </p:sp>
      <p:pic>
        <p:nvPicPr>
          <p:cNvPr id="26" name="Picture 5" descr="F:\значек_НСГК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9484" y="-53537"/>
            <a:ext cx="1424000" cy="1340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Ð¡Ð¼Ð¾ÑÑÐµÑÑ Ð¸ÑÑÐ¾Ð´Ð½Ð¾Ðµ Ð¸Ð·Ð¾Ð±ÑÐ°Ð¶ÐµÐ½Ð¸Ðµ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5575" y="1680088"/>
            <a:ext cx="545625" cy="543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http://cdn.onlinewebfonts.com/svg/download_43337.png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22684" y="1663196"/>
            <a:ext cx="581123" cy="560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8" descr="ÐÐ°ÑÑÐ¸Ð½ÐºÐ¸ Ð¿Ð¾ Ð·Ð°Ð¿ÑÐ¾ÑÑ Ð´Ð»Ñ Ð¸Ð½Ð²Ð°Ð»Ð¸Ð´Ð¾Ð² Ñ Ð½Ð°ÑÑÑÐµÐ½Ð¸ÐµÐ¼ Ð·ÑÐµÐ½Ð¸Ñ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colorTemperature colorTemp="112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83432" y="1672980"/>
            <a:ext cx="594557" cy="594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" descr="C:\Users\mecheva_op.NS\Desktop\выступление 2017 г\Фото доступная среда БУ НСГК Нижневартовск\2 фото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66167" y="2593343"/>
            <a:ext cx="3685286" cy="242261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Picture 2" descr="C:\Users\mecheva_op.NS\Desktop\выступление 2017 г\Фото доступная среда БУ НСГК Нижневартовск\4 фото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295800" y="2579419"/>
            <a:ext cx="3212037" cy="412741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Picture 3" descr="C:\Users\mecheva_op.NS\Desktop\выступление 2017 г\Фото доступная среда БУ НСГК Нижневартовск\7 фото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680175" y="2593342"/>
            <a:ext cx="4214887" cy="263585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5" name="TextBox 14"/>
          <p:cNvSpPr txBox="1"/>
          <p:nvPr/>
        </p:nvSpPr>
        <p:spPr>
          <a:xfrm>
            <a:off x="2815737" y="1770203"/>
            <a:ext cx="89674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/>
              <a:t>Для перевозки инвалидов приобретено оборудованное транспортное </a:t>
            </a:r>
            <a:r>
              <a:rPr lang="ru-RU" sz="2000" dirty="0" smtClean="0"/>
              <a:t>средство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xmlns="" val="3358116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75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Заголовок 3"/>
          <p:cNvSpPr>
            <a:spLocks noGrp="1"/>
          </p:cNvSpPr>
          <p:nvPr>
            <p:ph type="title"/>
          </p:nvPr>
        </p:nvSpPr>
        <p:spPr>
          <a:xfrm>
            <a:off x="1991544" y="157465"/>
            <a:ext cx="8753188" cy="990600"/>
          </a:xfrm>
        </p:spPr>
        <p:txBody>
          <a:bodyPr>
            <a:noAutofit/>
          </a:bodyPr>
          <a:lstStyle/>
          <a:p>
            <a:pPr>
              <a:lnSpc>
                <a:spcPts val="3600"/>
              </a:lnSpc>
            </a:pPr>
            <a:r>
              <a:rPr lang="ru-RU" sz="3600" b="1" dirty="0" smtClean="0"/>
              <a:t>Специальные средства обучения: </a:t>
            </a:r>
            <a:br>
              <a:rPr lang="ru-RU" sz="3600" b="1" dirty="0" smtClean="0"/>
            </a:br>
            <a:r>
              <a:rPr lang="ru-RU" sz="3600" b="1" dirty="0" smtClean="0"/>
              <a:t>для лиц с нарушением зрения</a:t>
            </a:r>
            <a:endParaRPr lang="ru-RU" sz="3600" cap="all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0" y="1271588"/>
            <a:ext cx="711200" cy="244475"/>
          </a:xfrm>
        </p:spPr>
        <p:txBody>
          <a:bodyPr>
            <a:normAutofit fontScale="85000" lnSpcReduction="20000"/>
          </a:bodyPr>
          <a:lstStyle/>
          <a:p>
            <a:fld id="{1AD93096-5B34-4342-9326-69289CEAE4C2}" type="slidenum">
              <a:rPr lang="ru-RU" smtClean="0"/>
              <a:pPr/>
              <a:t>11</a:t>
            </a:fld>
            <a:endParaRPr lang="ru-RU" dirty="0">
              <a:solidFill>
                <a:srgbClr val="FFFFFF"/>
              </a:solidFill>
            </a:endParaRPr>
          </a:p>
        </p:txBody>
      </p:sp>
      <p:pic>
        <p:nvPicPr>
          <p:cNvPr id="26" name="Picture 5" descr="F:\значек_НСГК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9484" y="-53537"/>
            <a:ext cx="1424000" cy="1340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19791" y="1580122"/>
            <a:ext cx="2547817" cy="69675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3" name="Объект 10"/>
          <p:cNvGraphicFramePr>
            <a:graphicFrameLocks noGrp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xmlns="" val="2782726994"/>
              </p:ext>
            </p:extLst>
          </p:nvPr>
        </p:nvGraphicFramePr>
        <p:xfrm>
          <a:off x="-29484" y="1623534"/>
          <a:ext cx="2547816" cy="663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9272">
                  <a:extLst>
                    <a:ext uri="{9D8B030D-6E8A-4147-A177-3AD203B41FA5}">
                      <a16:colId xmlns:a16="http://schemas.microsoft.com/office/drawing/2014/main" xmlns="" val="2580588067"/>
                    </a:ext>
                  </a:extLst>
                </a:gridCol>
                <a:gridCol w="849272">
                  <a:extLst>
                    <a:ext uri="{9D8B030D-6E8A-4147-A177-3AD203B41FA5}">
                      <a16:colId xmlns:a16="http://schemas.microsoft.com/office/drawing/2014/main" xmlns="" val="875602893"/>
                    </a:ext>
                  </a:extLst>
                </a:gridCol>
                <a:gridCol w="849272">
                  <a:extLst>
                    <a:ext uri="{9D8B030D-6E8A-4147-A177-3AD203B41FA5}">
                      <a16:colId xmlns:a16="http://schemas.microsoft.com/office/drawing/2014/main" xmlns="" val="2707843331"/>
                    </a:ext>
                  </a:extLst>
                </a:gridCol>
              </a:tblGrid>
              <a:tr h="66367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591131847"/>
                  </a:ext>
                </a:extLst>
              </a:tr>
            </a:tbl>
          </a:graphicData>
        </a:graphic>
      </p:graphicFrame>
      <p:pic>
        <p:nvPicPr>
          <p:cNvPr id="14" name="Picture 4" descr="Ð¡Ð¼Ð¾ÑÑÐµÑÑ Ð¸ÑÑÐ¾Ð´Ð½Ð¾Ðµ Ð¸Ð·Ð¾Ð±ÑÐ°Ð¶ÐµÐ½Ð¸Ðµ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5575" y="1680088"/>
            <a:ext cx="545625" cy="543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http://cdn.onlinewebfonts.com/svg/download_43337.png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22684" y="1663196"/>
            <a:ext cx="581123" cy="560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8" descr="ÐÐ°ÑÑÐ¸Ð½ÐºÐ¸ Ð¿Ð¾ Ð·Ð°Ð¿ÑÐ¾ÑÑ Ð´Ð»Ñ Ð¸Ð½Ð²Ð°Ð»Ð¸Ð´Ð¾Ð² Ñ Ð½Ð°ÑÑÑÐµÐ½Ð¸ÐµÐ¼ Ð·ÑÐµÐ½Ð¸Ñ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6984" y="1672980"/>
            <a:ext cx="774520" cy="594557"/>
          </a:xfrm>
          <a:prstGeom prst="rect">
            <a:avLst/>
          </a:prstGeom>
          <a:noFill/>
        </p:spPr>
      </p:pic>
      <p:pic>
        <p:nvPicPr>
          <p:cNvPr id="6146" name="Picture 2" descr="Ð¡Ð¼Ð¾ÑÑÐµÑÑ Ð¸ÑÑÐ¾Ð´Ð½Ð¾Ðµ Ð¸Ð·Ð¾Ð±ÑÐ°Ð¶ÐµÐ½Ð¸Ðµ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08168" y="3864702"/>
            <a:ext cx="2924944" cy="2924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7536160" y="1617933"/>
            <a:ext cx="446449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tx2">
                    <a:lumMod val="50000"/>
                  </a:schemeClr>
                </a:solidFill>
              </a:rPr>
              <a:t>Читающая машина </a:t>
            </a:r>
            <a:r>
              <a:rPr lang="en-US" sz="2000" b="1" dirty="0" err="1" smtClean="0">
                <a:solidFill>
                  <a:schemeClr val="tx2">
                    <a:lumMod val="50000"/>
                  </a:schemeClr>
                </a:solidFill>
              </a:rPr>
              <a:t>Optelec</a:t>
            </a:r>
            <a:r>
              <a:rPr lang="en-US" sz="2000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2000" b="1" dirty="0" err="1" smtClean="0">
                <a:solidFill>
                  <a:schemeClr val="tx2">
                    <a:lumMod val="50000"/>
                  </a:schemeClr>
                </a:solidFill>
              </a:rPr>
              <a:t>ClearReader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2000" b="1" dirty="0" smtClean="0">
                <a:solidFill>
                  <a:schemeClr val="tx2">
                    <a:lumMod val="50000"/>
                  </a:schemeClr>
                </a:solidFill>
              </a:rPr>
              <a:t>+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</a:rPr>
              <a:t>- это и</a:t>
            </a:r>
            <a:r>
              <a:rPr lang="ru-RU" sz="2000" dirty="0" smtClean="0"/>
              <a:t>нновационное устройство для чтения для незрячих и слабовидящих людей. </a:t>
            </a:r>
          </a:p>
          <a:p>
            <a:r>
              <a:rPr lang="ru-RU" sz="2000" dirty="0" smtClean="0"/>
              <a:t>Вы можете начать прослушивание своей любимой книги, нажав всего лишь на одну кнопку</a:t>
            </a:r>
            <a:endParaRPr lang="ru-RU" sz="2000" dirty="0"/>
          </a:p>
        </p:txBody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229305" y="2492896"/>
            <a:ext cx="3972022" cy="3605157"/>
          </a:xfrm>
          <a:prstGeom prst="rect">
            <a:avLst/>
          </a:prstGeom>
        </p:spPr>
      </p:pic>
      <p:sp>
        <p:nvSpPr>
          <p:cNvPr id="18" name="Прямоугольник 17"/>
          <p:cNvSpPr/>
          <p:nvPr/>
        </p:nvSpPr>
        <p:spPr>
          <a:xfrm>
            <a:off x="7310443" y="1650173"/>
            <a:ext cx="45719" cy="5083143"/>
          </a:xfrm>
          <a:prstGeom prst="rect">
            <a:avLst/>
          </a:prstGeom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TextBox 18"/>
          <p:cNvSpPr txBox="1"/>
          <p:nvPr/>
        </p:nvSpPr>
        <p:spPr>
          <a:xfrm>
            <a:off x="4389603" y="1680088"/>
            <a:ext cx="2544899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tx2">
                    <a:lumMod val="50000"/>
                  </a:schemeClr>
                </a:solidFill>
              </a:rPr>
              <a:t>Стационарный комплекс </a:t>
            </a:r>
            <a:r>
              <a:rPr lang="ru-RU" sz="2000" b="1" dirty="0" err="1">
                <a:solidFill>
                  <a:schemeClr val="tx2">
                    <a:lumMod val="50000"/>
                  </a:schemeClr>
                </a:solidFill>
              </a:rPr>
              <a:t>видеоувеличения</a:t>
            </a:r>
            <a:r>
              <a:rPr lang="ru-RU" sz="2000" b="1" dirty="0">
                <a:solidFill>
                  <a:schemeClr val="tx2">
                    <a:lumMod val="50000"/>
                  </a:schemeClr>
                </a:solidFill>
              </a:rPr>
              <a:t> и преобразования изображений объектов Optelec </a:t>
            </a:r>
            <a:r>
              <a:rPr lang="ru-RU" sz="2000" b="1" dirty="0" err="1">
                <a:solidFill>
                  <a:schemeClr val="tx2">
                    <a:lumMod val="50000"/>
                  </a:schemeClr>
                </a:solidFill>
              </a:rPr>
              <a:t>ClearView</a:t>
            </a:r>
            <a:r>
              <a:rPr lang="ru-RU" sz="2000" b="1" dirty="0">
                <a:solidFill>
                  <a:schemeClr val="tx2">
                    <a:lumMod val="50000"/>
                  </a:schemeClr>
                </a:solidFill>
              </a:rPr>
              <a:t> C</a:t>
            </a:r>
          </a:p>
          <a:p>
            <a:r>
              <a:rPr lang="ru-RU" sz="2000" dirty="0" smtClean="0"/>
              <a:t>Стационарный </a:t>
            </a:r>
            <a:r>
              <a:rPr lang="ru-RU" sz="2000" dirty="0" err="1"/>
              <a:t>видеоувеличитель</a:t>
            </a:r>
            <a:r>
              <a:rPr lang="ru-RU" sz="2000" dirty="0"/>
              <a:t> </a:t>
            </a:r>
            <a:r>
              <a:rPr lang="ru-RU" sz="2000" dirty="0" smtClean="0"/>
              <a:t>с  </a:t>
            </a:r>
            <a:r>
              <a:rPr lang="ru-RU" sz="2000" dirty="0"/>
              <a:t>монитором 24 дюйма HD качества предназначен для просмотра </a:t>
            </a:r>
            <a:r>
              <a:rPr lang="ru-RU" sz="2000" dirty="0" smtClean="0"/>
              <a:t> текстов </a:t>
            </a:r>
            <a:r>
              <a:rPr lang="ru-RU" sz="2000" dirty="0"/>
              <a:t>в увеличенном виде (до 170 крат) и их прослушивания</a:t>
            </a:r>
            <a:r>
              <a:rPr lang="ru-RU" sz="2000" dirty="0" smtClean="0"/>
              <a:t>.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xmlns="" val="29255001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75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Заголовок 3"/>
          <p:cNvSpPr>
            <a:spLocks noGrp="1"/>
          </p:cNvSpPr>
          <p:nvPr>
            <p:ph type="title"/>
          </p:nvPr>
        </p:nvSpPr>
        <p:spPr>
          <a:xfrm>
            <a:off x="1991544" y="157465"/>
            <a:ext cx="8753188" cy="990600"/>
          </a:xfrm>
        </p:spPr>
        <p:txBody>
          <a:bodyPr>
            <a:noAutofit/>
          </a:bodyPr>
          <a:lstStyle/>
          <a:p>
            <a:pPr>
              <a:lnSpc>
                <a:spcPts val="3600"/>
              </a:lnSpc>
            </a:pPr>
            <a:r>
              <a:rPr lang="ru-RU" sz="3600" b="1" dirty="0" smtClean="0"/>
              <a:t>Специальные средства обучения: </a:t>
            </a:r>
            <a:br>
              <a:rPr lang="ru-RU" sz="3600" b="1" dirty="0" smtClean="0"/>
            </a:br>
            <a:r>
              <a:rPr lang="ru-RU" sz="3600" b="1" dirty="0" smtClean="0"/>
              <a:t>для лиц с нарушением зрения</a:t>
            </a:r>
            <a:endParaRPr lang="ru-RU" sz="3600" cap="all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0" y="1271588"/>
            <a:ext cx="711200" cy="244475"/>
          </a:xfrm>
        </p:spPr>
        <p:txBody>
          <a:bodyPr>
            <a:normAutofit fontScale="85000" lnSpcReduction="20000"/>
          </a:bodyPr>
          <a:lstStyle/>
          <a:p>
            <a:fld id="{1AD93096-5B34-4342-9326-69289CEAE4C2}" type="slidenum">
              <a:rPr lang="ru-RU" smtClean="0"/>
              <a:pPr/>
              <a:t>12</a:t>
            </a:fld>
            <a:endParaRPr lang="ru-RU" dirty="0">
              <a:solidFill>
                <a:srgbClr val="FFFFFF"/>
              </a:solidFill>
            </a:endParaRPr>
          </a:p>
        </p:txBody>
      </p:sp>
      <p:pic>
        <p:nvPicPr>
          <p:cNvPr id="26" name="Picture 5" descr="F:\значек_НСГК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9484" y="-53537"/>
            <a:ext cx="1424000" cy="1340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19791" y="1580122"/>
            <a:ext cx="2547817" cy="69675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3" name="Объект 10"/>
          <p:cNvGraphicFramePr>
            <a:graphicFrameLocks noGrp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xmlns="" val="2782726994"/>
              </p:ext>
            </p:extLst>
          </p:nvPr>
        </p:nvGraphicFramePr>
        <p:xfrm>
          <a:off x="-29484" y="1623534"/>
          <a:ext cx="2547816" cy="663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9272">
                  <a:extLst>
                    <a:ext uri="{9D8B030D-6E8A-4147-A177-3AD203B41FA5}">
                      <a16:colId xmlns:a16="http://schemas.microsoft.com/office/drawing/2014/main" xmlns="" val="2580588067"/>
                    </a:ext>
                  </a:extLst>
                </a:gridCol>
                <a:gridCol w="849272">
                  <a:extLst>
                    <a:ext uri="{9D8B030D-6E8A-4147-A177-3AD203B41FA5}">
                      <a16:colId xmlns:a16="http://schemas.microsoft.com/office/drawing/2014/main" xmlns="" val="875602893"/>
                    </a:ext>
                  </a:extLst>
                </a:gridCol>
                <a:gridCol w="849272">
                  <a:extLst>
                    <a:ext uri="{9D8B030D-6E8A-4147-A177-3AD203B41FA5}">
                      <a16:colId xmlns:a16="http://schemas.microsoft.com/office/drawing/2014/main" xmlns="" val="2707843331"/>
                    </a:ext>
                  </a:extLst>
                </a:gridCol>
              </a:tblGrid>
              <a:tr h="66367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591131847"/>
                  </a:ext>
                </a:extLst>
              </a:tr>
            </a:tbl>
          </a:graphicData>
        </a:graphic>
      </p:graphicFrame>
      <p:pic>
        <p:nvPicPr>
          <p:cNvPr id="14" name="Picture 4" descr="Ð¡Ð¼Ð¾ÑÑÐµÑÑ Ð¸ÑÑÐ¾Ð´Ð½Ð¾Ðµ Ð¸Ð·Ð¾Ð±ÑÐ°Ð¶ÐµÐ½Ð¸Ðµ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5575" y="1680088"/>
            <a:ext cx="545625" cy="543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http://cdn.onlinewebfonts.com/svg/download_43337.png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22684" y="1663196"/>
            <a:ext cx="581123" cy="560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8" descr="ÐÐ°ÑÑÐ¸Ð½ÐºÐ¸ Ð¿Ð¾ Ð·Ð°Ð¿ÑÐ¾ÑÑ Ð´Ð»Ñ Ð¸Ð½Ð²Ð°Ð»Ð¸Ð´Ð¾Ð² Ñ Ð½Ð°ÑÑÑÐµÐ½Ð¸ÐµÐ¼ Ð·ÑÐµÐ½Ð¸Ñ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6984" y="1672980"/>
            <a:ext cx="774520" cy="594557"/>
          </a:xfrm>
          <a:prstGeom prst="rect">
            <a:avLst/>
          </a:prstGeom>
          <a:noFill/>
        </p:spPr>
      </p:pic>
      <p:pic>
        <p:nvPicPr>
          <p:cNvPr id="19" name="Рисунок 18" descr="Слайд 4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708768" y="1653420"/>
            <a:ext cx="3492186" cy="2357226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6528048" y="4221088"/>
            <a:ext cx="548642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tx2">
                    <a:lumMod val="50000"/>
                  </a:schemeClr>
                </a:solidFill>
              </a:rPr>
              <a:t>Портативный </a:t>
            </a:r>
            <a:r>
              <a:rPr lang="ru-RU" sz="2000" b="1" dirty="0" err="1">
                <a:solidFill>
                  <a:schemeClr val="tx2">
                    <a:lumMod val="50000"/>
                  </a:schemeClr>
                </a:solidFill>
              </a:rPr>
              <a:t>видеоувеличитель</a:t>
            </a:r>
            <a:r>
              <a:rPr lang="ru-RU" sz="2000" b="1" dirty="0">
                <a:solidFill>
                  <a:schemeClr val="tx2">
                    <a:lumMod val="50000"/>
                  </a:schemeClr>
                </a:solidFill>
              </a:rPr>
              <a:t> «</a:t>
            </a:r>
            <a:r>
              <a:rPr lang="en-US" sz="2000" b="1" dirty="0">
                <a:solidFill>
                  <a:schemeClr val="tx2">
                    <a:lumMod val="50000"/>
                  </a:schemeClr>
                </a:solidFill>
              </a:rPr>
              <a:t>Bigger B2-50TV-HDMI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»</a:t>
            </a:r>
          </a:p>
          <a:p>
            <a:endParaRPr lang="ru-RU" sz="2000" b="1" dirty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ru-RU" sz="2000" dirty="0" smtClean="0"/>
              <a:t>С </a:t>
            </a:r>
            <a:r>
              <a:rPr lang="ru-RU" sz="2000" dirty="0"/>
              <a:t>его помощью можно без труда прочесть самый мелкий шрифт и хорошо рассмотреть крохотные детали – увеличение можно плавно менять в диапазоне от 4 до 32 </a:t>
            </a:r>
            <a:r>
              <a:rPr lang="ru-RU" sz="2000" dirty="0" smtClean="0"/>
              <a:t>крат</a:t>
            </a:r>
            <a:endParaRPr lang="ru-RU" sz="2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328787" y="1604590"/>
            <a:ext cx="45719" cy="5083143"/>
          </a:xfrm>
          <a:prstGeom prst="rect">
            <a:avLst/>
          </a:prstGeom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TextBox 22"/>
          <p:cNvSpPr txBox="1"/>
          <p:nvPr/>
        </p:nvSpPr>
        <p:spPr>
          <a:xfrm>
            <a:off x="428863" y="4293096"/>
            <a:ext cx="582315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 </a:t>
            </a:r>
            <a:r>
              <a:rPr lang="ru-RU" sz="2000" b="1" dirty="0" smtClean="0">
                <a:solidFill>
                  <a:schemeClr val="tx2">
                    <a:lumMod val="50000"/>
                  </a:schemeClr>
                </a:solidFill>
              </a:rPr>
              <a:t>Устройство </a:t>
            </a:r>
            <a:r>
              <a:rPr lang="ru-RU" sz="2000" b="1" dirty="0">
                <a:solidFill>
                  <a:schemeClr val="tx2">
                    <a:lumMod val="50000"/>
                  </a:schemeClr>
                </a:solidFill>
              </a:rPr>
              <a:t>создания рельефной графики для тактильного восприятия ZYFUSE</a:t>
            </a:r>
          </a:p>
          <a:p>
            <a:r>
              <a:rPr lang="ru-RU" sz="2000" dirty="0" smtClean="0"/>
              <a:t>Оборудование для творчества </a:t>
            </a:r>
          </a:p>
          <a:p>
            <a:r>
              <a:rPr lang="ru-RU" sz="2000" dirty="0" smtClean="0"/>
              <a:t>С помощью нагревателя </a:t>
            </a:r>
            <a:r>
              <a:rPr lang="ru-RU" sz="2000" dirty="0" err="1" smtClean="0"/>
              <a:t>Zyfuse</a:t>
            </a:r>
            <a:r>
              <a:rPr lang="ru-RU" sz="2000" dirty="0" smtClean="0"/>
              <a:t> можно легко и быстро создать тактильные изображения (рисунки, диаграммы, карты, схемы и т.д.) форматов А3 и А4. </a:t>
            </a:r>
          </a:p>
        </p:txBody>
      </p:sp>
      <p:pic>
        <p:nvPicPr>
          <p:cNvPr id="25" name="Picture 2" descr="Ð¡Ð¼Ð¾ÑÑÐµÑÑ Ð¸ÑÑÐ¾Ð´Ð½Ð¾Ðµ Ð¸Ð·Ð¾Ð±ÑÐ°Ð¶ÐµÐ½Ð¸Ðµ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959CA4"/>
              </a:clrFrom>
              <a:clrTo>
                <a:srgbClr val="959CA4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68311" y="1663196"/>
            <a:ext cx="3390163" cy="24858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367144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75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Заголовок 3"/>
          <p:cNvSpPr>
            <a:spLocks noGrp="1"/>
          </p:cNvSpPr>
          <p:nvPr>
            <p:ph type="title"/>
          </p:nvPr>
        </p:nvSpPr>
        <p:spPr>
          <a:xfrm>
            <a:off x="1991544" y="157465"/>
            <a:ext cx="8753188" cy="990600"/>
          </a:xfrm>
        </p:spPr>
        <p:txBody>
          <a:bodyPr>
            <a:noAutofit/>
          </a:bodyPr>
          <a:lstStyle/>
          <a:p>
            <a:pPr>
              <a:lnSpc>
                <a:spcPts val="3600"/>
              </a:lnSpc>
            </a:pPr>
            <a:r>
              <a:rPr lang="ru-RU" sz="3600" b="1" dirty="0" smtClean="0"/>
              <a:t>Специальные средства обучения: </a:t>
            </a:r>
            <a:br>
              <a:rPr lang="ru-RU" sz="3600" b="1" dirty="0" smtClean="0"/>
            </a:br>
            <a:r>
              <a:rPr lang="ru-RU" sz="3600" b="1" dirty="0" smtClean="0"/>
              <a:t>для лиц с нарушением зрения</a:t>
            </a:r>
            <a:endParaRPr lang="ru-RU" sz="3600" cap="all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0" y="1271588"/>
            <a:ext cx="711200" cy="244475"/>
          </a:xfrm>
        </p:spPr>
        <p:txBody>
          <a:bodyPr>
            <a:normAutofit fontScale="85000" lnSpcReduction="20000"/>
          </a:bodyPr>
          <a:lstStyle/>
          <a:p>
            <a:fld id="{1AD93096-5B34-4342-9326-69289CEAE4C2}" type="slidenum">
              <a:rPr lang="ru-RU" smtClean="0"/>
              <a:pPr/>
              <a:t>13</a:t>
            </a:fld>
            <a:endParaRPr lang="ru-RU" dirty="0">
              <a:solidFill>
                <a:srgbClr val="FFFFFF"/>
              </a:solidFill>
            </a:endParaRPr>
          </a:p>
        </p:txBody>
      </p:sp>
      <p:pic>
        <p:nvPicPr>
          <p:cNvPr id="26" name="Picture 5" descr="F:\значек_НСГК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9484" y="-53537"/>
            <a:ext cx="1424000" cy="1340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Рисунок 9" descr="Слайд8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238348">
            <a:off x="3143024" y="3274288"/>
            <a:ext cx="3638087" cy="2362392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6672064" y="1623534"/>
            <a:ext cx="45719" cy="5083143"/>
          </a:xfrm>
          <a:prstGeom prst="rect">
            <a:avLst/>
          </a:prstGeom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TextBox 16"/>
          <p:cNvSpPr txBox="1"/>
          <p:nvPr/>
        </p:nvSpPr>
        <p:spPr>
          <a:xfrm>
            <a:off x="176510" y="2841188"/>
            <a:ext cx="3075563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tx2">
                    <a:lumMod val="50000"/>
                  </a:schemeClr>
                </a:solidFill>
              </a:rPr>
              <a:t>Дисплей для вывода информации рельефно-точечным шрифтом ALVA 640 </a:t>
            </a:r>
            <a:r>
              <a:rPr lang="ru-RU" sz="2000" b="1" dirty="0" err="1">
                <a:solidFill>
                  <a:schemeClr val="tx2">
                    <a:lumMod val="50000"/>
                  </a:schemeClr>
                </a:solidFill>
              </a:rPr>
              <a:t>Comfort</a:t>
            </a:r>
            <a:endParaRPr lang="ru-RU" sz="2000" b="1" dirty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ru-RU" sz="2000" dirty="0" smtClean="0"/>
              <a:t>Устройство ALVA 640 </a:t>
            </a:r>
            <a:r>
              <a:rPr lang="ru-RU" sz="2000" dirty="0" err="1" smtClean="0"/>
              <a:t>Comfort</a:t>
            </a:r>
            <a:r>
              <a:rPr lang="ru-RU" sz="2000" dirty="0" smtClean="0"/>
              <a:t> сочетает в себе классический </a:t>
            </a:r>
            <a:r>
              <a:rPr lang="ru-RU" sz="2000" dirty="0" err="1" smtClean="0"/>
              <a:t>Брайлевский</a:t>
            </a:r>
            <a:r>
              <a:rPr lang="ru-RU" sz="2000" dirty="0" smtClean="0"/>
              <a:t> дисплей с расширенными функциональными возможностями</a:t>
            </a:r>
            <a:endParaRPr lang="ru-RU" sz="2000" dirty="0"/>
          </a:p>
        </p:txBody>
      </p:sp>
      <p:pic>
        <p:nvPicPr>
          <p:cNvPr id="7170" name="Picture 2" descr="Ð¡Ð¼Ð¾ÑÑÐµÑÑ Ð¸ÑÑÐ¾Ð´Ð½Ð¾Ðµ Ð¸Ð·Ð¾Ð±ÑÐ°Ð¶ÐµÐ½Ð¸Ðµ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32159" y="3973962"/>
            <a:ext cx="4066058" cy="2712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TextBox 17"/>
          <p:cNvSpPr txBox="1"/>
          <p:nvPr/>
        </p:nvSpPr>
        <p:spPr>
          <a:xfrm>
            <a:off x="7248128" y="1749597"/>
            <a:ext cx="4791416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tx2">
                    <a:lumMod val="50000"/>
                  </a:schemeClr>
                </a:solidFill>
              </a:rPr>
              <a:t>Устройство для нанесения тактильного рельефного шрифта ROMEO ATTACHE</a:t>
            </a:r>
          </a:p>
          <a:p>
            <a:r>
              <a:rPr lang="ru-RU" sz="2000" dirty="0" smtClean="0"/>
              <a:t>Принтер для вывода на бумагу текста Брайля используя принцип тактильного рельефного шрифта 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19791" y="1580122"/>
            <a:ext cx="2547817" cy="69675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20" name="Объект 10"/>
          <p:cNvGraphicFramePr>
            <a:graphicFrameLocks noGrp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xmlns="" val="2969817559"/>
              </p:ext>
            </p:extLst>
          </p:nvPr>
        </p:nvGraphicFramePr>
        <p:xfrm>
          <a:off x="-29484" y="1623534"/>
          <a:ext cx="2547816" cy="663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9272">
                  <a:extLst>
                    <a:ext uri="{9D8B030D-6E8A-4147-A177-3AD203B41FA5}">
                      <a16:colId xmlns:a16="http://schemas.microsoft.com/office/drawing/2014/main" xmlns="" val="2580588067"/>
                    </a:ext>
                  </a:extLst>
                </a:gridCol>
                <a:gridCol w="849272">
                  <a:extLst>
                    <a:ext uri="{9D8B030D-6E8A-4147-A177-3AD203B41FA5}">
                      <a16:colId xmlns:a16="http://schemas.microsoft.com/office/drawing/2014/main" xmlns="" val="875602893"/>
                    </a:ext>
                  </a:extLst>
                </a:gridCol>
                <a:gridCol w="849272">
                  <a:extLst>
                    <a:ext uri="{9D8B030D-6E8A-4147-A177-3AD203B41FA5}">
                      <a16:colId xmlns:a16="http://schemas.microsoft.com/office/drawing/2014/main" xmlns="" val="2707843331"/>
                    </a:ext>
                  </a:extLst>
                </a:gridCol>
              </a:tblGrid>
              <a:tr h="66367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591131847"/>
                  </a:ext>
                </a:extLst>
              </a:tr>
            </a:tbl>
          </a:graphicData>
        </a:graphic>
      </p:graphicFrame>
      <p:pic>
        <p:nvPicPr>
          <p:cNvPr id="21" name="Picture 4" descr="Ð¡Ð¼Ð¾ÑÑÐµÑÑ Ð¸ÑÑÐ¾Ð´Ð½Ð¾Ðµ Ð¸Ð·Ð¾Ð±ÑÐ°Ð¶ÐµÐ½Ð¸Ðµ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6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5575" y="1680088"/>
            <a:ext cx="545625" cy="543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" descr="http://cdn.onlinewebfonts.com/svg/download_43337.png"/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22684" y="1663196"/>
            <a:ext cx="581123" cy="560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8" descr="ÐÐ°ÑÑÐ¸Ð½ÐºÐ¸ Ð¿Ð¾ Ð·Ð°Ð¿ÑÐ¾ÑÑ Ð´Ð»Ñ Ð¸Ð½Ð²Ð°Ð»Ð¸Ð´Ð¾Ð² Ñ Ð½Ð°ÑÑÑÐµÐ½Ð¸ÐµÐ¼ Ð·ÑÐµÐ½Ð¸Ñ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56984" y="1672980"/>
            <a:ext cx="774520" cy="59455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4894022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75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0" y="1271588"/>
            <a:ext cx="711200" cy="244475"/>
          </a:xfrm>
        </p:spPr>
        <p:txBody>
          <a:bodyPr>
            <a:normAutofit fontScale="85000" lnSpcReduction="20000"/>
          </a:bodyPr>
          <a:lstStyle/>
          <a:p>
            <a:fld id="{1AD93096-5B34-4342-9326-69289CEAE4C2}" type="slidenum">
              <a:rPr lang="ru-RU" smtClean="0"/>
              <a:pPr/>
              <a:t>14</a:t>
            </a:fld>
            <a:endParaRPr lang="ru-RU" dirty="0">
              <a:solidFill>
                <a:srgbClr val="FFFFFF"/>
              </a:solidFill>
            </a:endParaRPr>
          </a:p>
        </p:txBody>
      </p:sp>
      <p:pic>
        <p:nvPicPr>
          <p:cNvPr id="26" name="Picture 5" descr="F:\значек_НСГК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9484" y="-53537"/>
            <a:ext cx="1424000" cy="1340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Прямоугольник 31"/>
          <p:cNvSpPr/>
          <p:nvPr/>
        </p:nvSpPr>
        <p:spPr>
          <a:xfrm>
            <a:off x="19791" y="1580122"/>
            <a:ext cx="2547817" cy="69675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33" name="Объект 10"/>
          <p:cNvGraphicFramePr>
            <a:graphicFrameLocks noGrp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xmlns="" val="2782726994"/>
              </p:ext>
            </p:extLst>
          </p:nvPr>
        </p:nvGraphicFramePr>
        <p:xfrm>
          <a:off x="-29484" y="1623534"/>
          <a:ext cx="2547816" cy="663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9272">
                  <a:extLst>
                    <a:ext uri="{9D8B030D-6E8A-4147-A177-3AD203B41FA5}">
                      <a16:colId xmlns:a16="http://schemas.microsoft.com/office/drawing/2014/main" xmlns="" val="2580588067"/>
                    </a:ext>
                  </a:extLst>
                </a:gridCol>
                <a:gridCol w="849272">
                  <a:extLst>
                    <a:ext uri="{9D8B030D-6E8A-4147-A177-3AD203B41FA5}">
                      <a16:colId xmlns:a16="http://schemas.microsoft.com/office/drawing/2014/main" xmlns="" val="875602893"/>
                    </a:ext>
                  </a:extLst>
                </a:gridCol>
                <a:gridCol w="849272">
                  <a:extLst>
                    <a:ext uri="{9D8B030D-6E8A-4147-A177-3AD203B41FA5}">
                      <a16:colId xmlns:a16="http://schemas.microsoft.com/office/drawing/2014/main" xmlns="" val="2707843331"/>
                    </a:ext>
                  </a:extLst>
                </a:gridCol>
              </a:tblGrid>
              <a:tr h="66367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591131847"/>
                  </a:ext>
                </a:extLst>
              </a:tr>
            </a:tbl>
          </a:graphicData>
        </a:graphic>
      </p:graphicFrame>
      <p:pic>
        <p:nvPicPr>
          <p:cNvPr id="34" name="Picture 4" descr="Ð¡Ð¼Ð¾ÑÑÐµÑÑ Ð¸ÑÑÐ¾Ð´Ð½Ð¾Ðµ Ð¸Ð·Ð¾Ð±ÑÐ°Ð¶ÐµÐ½Ð¸Ðµ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5575" y="1680088"/>
            <a:ext cx="545625" cy="543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8" descr="ÐÐ°ÑÑÐ¸Ð½ÐºÐ¸ Ð¿Ð¾ Ð·Ð°Ð¿ÑÐ¾ÑÑ Ð´Ð»Ñ Ð¸Ð½Ð²Ð°Ð»Ð¸Ð´Ð¾Ð² Ñ Ð½Ð°ÑÑÑÐµÐ½Ð¸ÐµÐ¼ Ð·ÑÐµÐ½Ð¸Ñ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colorTemperature colorTemp="112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83432" y="1672980"/>
            <a:ext cx="594557" cy="594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8" name="Заголовок 3"/>
          <p:cNvSpPr>
            <a:spLocks noGrp="1"/>
          </p:cNvSpPr>
          <p:nvPr>
            <p:ph type="title"/>
          </p:nvPr>
        </p:nvSpPr>
        <p:spPr>
          <a:xfrm>
            <a:off x="1991544" y="157465"/>
            <a:ext cx="8753188" cy="990600"/>
          </a:xfrm>
        </p:spPr>
        <p:txBody>
          <a:bodyPr>
            <a:noAutofit/>
          </a:bodyPr>
          <a:lstStyle/>
          <a:p>
            <a:pPr>
              <a:lnSpc>
                <a:spcPts val="3600"/>
              </a:lnSpc>
            </a:pPr>
            <a:r>
              <a:rPr lang="ru-RU" sz="3600" b="1" dirty="0" smtClean="0"/>
              <a:t>Специальные средства обучения: </a:t>
            </a:r>
            <a:br>
              <a:rPr lang="ru-RU" sz="3600" b="1" dirty="0" smtClean="0"/>
            </a:br>
            <a:r>
              <a:rPr lang="ru-RU" sz="3600" b="1" dirty="0" smtClean="0"/>
              <a:t>для лиц с нарушением слуха</a:t>
            </a:r>
            <a:endParaRPr lang="ru-RU" sz="3600" cap="all" dirty="0"/>
          </a:p>
        </p:txBody>
      </p:sp>
      <p:pic>
        <p:nvPicPr>
          <p:cNvPr id="49" name="Рисунок 48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 xmlns="">
                  <a14:imgLayer r:embed="rId8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77288" y="1658724"/>
            <a:ext cx="613945" cy="594557"/>
          </a:xfrm>
          <a:prstGeom prst="rect">
            <a:avLst/>
          </a:prstGeom>
        </p:spPr>
      </p:pic>
      <p:pic>
        <p:nvPicPr>
          <p:cNvPr id="10" name="Рисунок 9" descr="Слайд2-1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3863752" y="2726816"/>
            <a:ext cx="2307663" cy="378619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53405" y="2542419"/>
            <a:ext cx="4027195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>
                <a:solidFill>
                  <a:schemeClr val="tx2">
                    <a:lumMod val="50000"/>
                  </a:schemeClr>
                </a:solidFill>
              </a:rPr>
              <a:t>Система организации равномерного звукового поля «Front </a:t>
            </a:r>
            <a:r>
              <a:rPr lang="ru-RU" sz="2200" b="1" dirty="0" err="1">
                <a:solidFill>
                  <a:schemeClr val="tx2">
                    <a:lumMod val="50000"/>
                  </a:schemeClr>
                </a:solidFill>
              </a:rPr>
              <a:t>Row</a:t>
            </a:r>
            <a:r>
              <a:rPr lang="ru-RU" sz="2200" b="1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2200" b="1" dirty="0" err="1">
                <a:solidFill>
                  <a:schemeClr val="tx2">
                    <a:lumMod val="50000"/>
                  </a:schemeClr>
                </a:solidFill>
              </a:rPr>
              <a:t>Juno</a:t>
            </a:r>
            <a:r>
              <a:rPr lang="ru-RU" sz="2200" b="1" dirty="0" smtClean="0">
                <a:solidFill>
                  <a:schemeClr val="tx2">
                    <a:lumMod val="50000"/>
                  </a:schemeClr>
                </a:solidFill>
              </a:rPr>
              <a:t>».</a:t>
            </a:r>
            <a:endParaRPr lang="ru-RU" sz="2200" b="1" dirty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ru-RU" sz="2200" dirty="0" smtClean="0"/>
              <a:t>Цифровая </a:t>
            </a:r>
            <a:r>
              <a:rPr lang="ru-RU" sz="2200" dirty="0"/>
              <a:t>инфракрасная акустическая </a:t>
            </a:r>
            <a:r>
              <a:rPr lang="ru-RU" sz="2200" dirty="0" smtClean="0"/>
              <a:t>система (передача звука от микрофона в пределах видимости  колонки).</a:t>
            </a:r>
          </a:p>
          <a:p>
            <a:r>
              <a:rPr lang="ru-RU" sz="2200" dirty="0" smtClean="0"/>
              <a:t>Дополнительный </a:t>
            </a:r>
            <a:r>
              <a:rPr lang="ru-RU" sz="2200" dirty="0"/>
              <a:t>выход </a:t>
            </a:r>
            <a:r>
              <a:rPr lang="ru-RU" sz="2200" dirty="0" smtClean="0"/>
              <a:t> для </a:t>
            </a:r>
            <a:r>
              <a:rPr lang="ru-RU" sz="2200" dirty="0"/>
              <a:t>вспомогательных слуховых устройств для учащихся с нарушениями </a:t>
            </a:r>
            <a:r>
              <a:rPr lang="ru-RU" sz="2200" dirty="0" smtClean="0"/>
              <a:t>слуха.</a:t>
            </a:r>
          </a:p>
          <a:p>
            <a:endParaRPr lang="ru-RU" sz="22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6177955" y="1603723"/>
            <a:ext cx="45719" cy="5083143"/>
          </a:xfrm>
          <a:prstGeom prst="rect">
            <a:avLst/>
          </a:prstGeom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6386" name="Picture 2" descr="Ð¡Ð¼Ð¾ÑÑÐµÑÑ Ð¸ÑÑÐ¾Ð´Ð½Ð¾Ðµ Ð¸Ð·Ð¾Ð±ÑÐ°Ð¶ÐµÐ½Ð¸Ðµ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608168" y="1772816"/>
            <a:ext cx="3069703" cy="3069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6694747" y="4725144"/>
            <a:ext cx="5328592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>
                <a:solidFill>
                  <a:schemeClr val="tx2">
                    <a:lumMod val="50000"/>
                  </a:schemeClr>
                </a:solidFill>
              </a:rPr>
              <a:t>Индукционная система «Исток А2»</a:t>
            </a:r>
          </a:p>
          <a:p>
            <a:r>
              <a:rPr lang="ru-RU" sz="2200" dirty="0" smtClean="0"/>
              <a:t>Преобразование любого звукового сигнала в электромагнитный для передачи его на </a:t>
            </a:r>
            <a:r>
              <a:rPr lang="ru-RU" sz="2200" dirty="0"/>
              <a:t>слуховой аппарат </a:t>
            </a:r>
            <a:r>
              <a:rPr lang="ru-RU" sz="2200" dirty="0" smtClean="0"/>
              <a:t>пользователя.</a:t>
            </a: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xmlns="" val="7926730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75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0" y="1271588"/>
            <a:ext cx="711200" cy="244475"/>
          </a:xfrm>
        </p:spPr>
        <p:txBody>
          <a:bodyPr>
            <a:normAutofit fontScale="85000" lnSpcReduction="20000"/>
          </a:bodyPr>
          <a:lstStyle/>
          <a:p>
            <a:fld id="{1AD93096-5B34-4342-9326-69289CEAE4C2}" type="slidenum">
              <a:rPr lang="ru-RU" smtClean="0"/>
              <a:pPr/>
              <a:t>15</a:t>
            </a:fld>
            <a:endParaRPr lang="ru-RU" dirty="0">
              <a:solidFill>
                <a:srgbClr val="FFFFFF"/>
              </a:solidFill>
            </a:endParaRPr>
          </a:p>
        </p:txBody>
      </p:sp>
      <p:pic>
        <p:nvPicPr>
          <p:cNvPr id="26" name="Picture 5" descr="F:\значек_НСГК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9484" y="-53537"/>
            <a:ext cx="1424000" cy="1340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19791" y="1580122"/>
            <a:ext cx="2547817" cy="69675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3" name="Объект 10"/>
          <p:cNvGraphicFramePr>
            <a:graphicFrameLocks noGrp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xmlns="" val="2782726994"/>
              </p:ext>
            </p:extLst>
          </p:nvPr>
        </p:nvGraphicFramePr>
        <p:xfrm>
          <a:off x="-29484" y="1623534"/>
          <a:ext cx="2547816" cy="663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9272">
                  <a:extLst>
                    <a:ext uri="{9D8B030D-6E8A-4147-A177-3AD203B41FA5}">
                      <a16:colId xmlns:a16="http://schemas.microsoft.com/office/drawing/2014/main" xmlns="" val="2580588067"/>
                    </a:ext>
                  </a:extLst>
                </a:gridCol>
                <a:gridCol w="849272">
                  <a:extLst>
                    <a:ext uri="{9D8B030D-6E8A-4147-A177-3AD203B41FA5}">
                      <a16:colId xmlns:a16="http://schemas.microsoft.com/office/drawing/2014/main" xmlns="" val="875602893"/>
                    </a:ext>
                  </a:extLst>
                </a:gridCol>
                <a:gridCol w="849272">
                  <a:extLst>
                    <a:ext uri="{9D8B030D-6E8A-4147-A177-3AD203B41FA5}">
                      <a16:colId xmlns:a16="http://schemas.microsoft.com/office/drawing/2014/main" xmlns="" val="2707843331"/>
                    </a:ext>
                  </a:extLst>
                </a:gridCol>
              </a:tblGrid>
              <a:tr h="66367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591131847"/>
                  </a:ext>
                </a:extLst>
              </a:tr>
            </a:tbl>
          </a:graphicData>
        </a:graphic>
      </p:graphicFrame>
      <p:pic>
        <p:nvPicPr>
          <p:cNvPr id="15" name="Picture 2" descr="http://cdn.onlinewebfonts.com/svg/download_43337.png"/>
          <p:cNvPicPr>
            <a:picLocks noChangeAspect="1" noChangeArrowheads="1"/>
          </p:cNvPicPr>
          <p:nvPr/>
        </p:nvPicPr>
        <p:blipFill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22684" y="1663196"/>
            <a:ext cx="581123" cy="560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8" descr="ÐÐ°ÑÑÐ¸Ð½ÐºÐ¸ Ð¿Ð¾ Ð·Ð°Ð¿ÑÐ¾ÑÑ Ð´Ð»Ñ Ð¸Ð½Ð²Ð°Ð»Ð¸Ð´Ð¾Ð² Ñ Ð½Ð°ÑÑÑÐµÐ½Ð¸ÐµÐ¼ Ð·ÑÐµÐ½Ð¸Ñ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 xmlns="">
                  <a14:imgLayer r:embed="rId6">
                    <a14:imgEffect>
                      <a14:colorTemperature colorTemp="112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83432" y="1672980"/>
            <a:ext cx="594557" cy="594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Заголовок 3"/>
          <p:cNvSpPr>
            <a:spLocks noGrp="1"/>
          </p:cNvSpPr>
          <p:nvPr>
            <p:ph type="title"/>
          </p:nvPr>
        </p:nvSpPr>
        <p:spPr>
          <a:xfrm>
            <a:off x="1577989" y="157465"/>
            <a:ext cx="10278651" cy="990600"/>
          </a:xfrm>
        </p:spPr>
        <p:txBody>
          <a:bodyPr>
            <a:noAutofit/>
          </a:bodyPr>
          <a:lstStyle/>
          <a:p>
            <a:pPr>
              <a:lnSpc>
                <a:spcPts val="3600"/>
              </a:lnSpc>
            </a:pPr>
            <a:r>
              <a:rPr lang="ru-RU" sz="3200" b="1" dirty="0" smtClean="0"/>
              <a:t>Специальные средства обучения: </a:t>
            </a:r>
            <a:br>
              <a:rPr lang="ru-RU" sz="3200" b="1" dirty="0" smtClean="0"/>
            </a:br>
            <a:r>
              <a:rPr lang="ru-RU" sz="3200" b="1" dirty="0" smtClean="0"/>
              <a:t>для лиц с нарушением опорно-двигательного аппарата</a:t>
            </a:r>
            <a:endParaRPr lang="ru-RU" sz="3200" cap="all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7406" y="1668332"/>
            <a:ext cx="593794" cy="587196"/>
          </a:xfrm>
          <a:prstGeom prst="rect">
            <a:avLst/>
          </a:prstGeom>
        </p:spPr>
      </p:pic>
      <p:pic>
        <p:nvPicPr>
          <p:cNvPr id="4098" name="Picture 2" descr="Ð¡Ð¼Ð¾ÑÑÐµÑÑ Ð¸ÑÑÐ¾Ð´Ð½Ð¾Ðµ Ð¸Ð·Ð¾Ð±ÑÐ°Ð¶ÐµÐ½Ð¸Ðµ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14048" y="4384635"/>
            <a:ext cx="3609675" cy="2169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extBox 21"/>
          <p:cNvSpPr txBox="1"/>
          <p:nvPr/>
        </p:nvSpPr>
        <p:spPr>
          <a:xfrm>
            <a:off x="355600" y="2445643"/>
            <a:ext cx="682052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chemeClr val="tx2">
                    <a:lumMod val="50000"/>
                  </a:schemeClr>
                </a:solidFill>
              </a:rPr>
              <a:t>Сенсорное устройство ввода для облегчения взаимодействия с компьютерной техникой «</a:t>
            </a:r>
            <a:r>
              <a:rPr lang="ru-RU" sz="2000" b="1" dirty="0" err="1">
                <a:solidFill>
                  <a:schemeClr val="tx2">
                    <a:lumMod val="50000"/>
                  </a:schemeClr>
                </a:solidFill>
              </a:rPr>
              <a:t>Клавинта</a:t>
            </a:r>
            <a:r>
              <a:rPr lang="ru-RU" sz="2000" b="1" dirty="0">
                <a:solidFill>
                  <a:schemeClr val="tx2">
                    <a:lumMod val="50000"/>
                  </a:schemeClr>
                </a:solidFill>
              </a:rPr>
              <a:t>»</a:t>
            </a:r>
          </a:p>
          <a:p>
            <a:r>
              <a:rPr lang="ru-RU" sz="2000" dirty="0" smtClean="0"/>
              <a:t>Устройство </a:t>
            </a:r>
            <a:r>
              <a:rPr lang="ru-RU" sz="2000" dirty="0"/>
              <a:t>с сенсором </a:t>
            </a:r>
            <a:r>
              <a:rPr lang="ru-RU" sz="2000" dirty="0" smtClean="0"/>
              <a:t> </a:t>
            </a:r>
            <a:r>
              <a:rPr lang="ru-RU" sz="2000" dirty="0"/>
              <a:t>предназначена для людей с нарушениями моторики и моторных функций. </a:t>
            </a:r>
            <a:r>
              <a:rPr lang="ru-RU" sz="2000" dirty="0" smtClean="0"/>
              <a:t> Имеется девять сменных накладок, расширяющих функционал клавиатуры.</a:t>
            </a:r>
            <a:endParaRPr lang="ru-RU" sz="2000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6717314" y="1580122"/>
            <a:ext cx="45719" cy="5083143"/>
          </a:xfrm>
          <a:prstGeom prst="rect">
            <a:avLst/>
          </a:prstGeom>
          <a:ln>
            <a:noFill/>
          </a:ln>
          <a:effectLst>
            <a:outerShdw blurRad="57785" dist="33020" dir="318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>
            <a:bevelT w="38100" h="57150" prst="angle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5" name="Picture 2" descr="ÐÐ½Ð¾Ð¿ÐºÐ° ÐºÐ¾Ð¼Ð¿ÑÑÑÐµÑÐ½Ð°Ñ SimplyWorks Switch 75 Ð±ÐµÑÐ¿ÑÐ¾Ð²Ð¾Ð´Ð½Ð°Ñ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895685" y="1772817"/>
            <a:ext cx="2127006" cy="1512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ÐÐ½Ð¾Ð¿ÐºÐ° ÐºÐ¾Ð¼Ð¿ÑÑÑÐµÑÐ½Ð°Ñ SimplyWorks Switch 125 Ð±ÐµÑÐ¿ÑÐ¾Ð²Ð¾Ð´Ð½Ð°Ñ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848244" y="2223674"/>
            <a:ext cx="2008396" cy="10272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TextBox 27"/>
          <p:cNvSpPr txBox="1"/>
          <p:nvPr/>
        </p:nvSpPr>
        <p:spPr>
          <a:xfrm>
            <a:off x="7070294" y="3957811"/>
            <a:ext cx="4786346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200" b="1" dirty="0">
                <a:solidFill>
                  <a:schemeClr val="tx2">
                    <a:lumMod val="50000"/>
                  </a:schemeClr>
                </a:solidFill>
              </a:rPr>
              <a:t>Специализированный манипулятор управления с выносными кнопками</a:t>
            </a:r>
          </a:p>
          <a:p>
            <a:r>
              <a:rPr lang="ru-RU" sz="2200" dirty="0" smtClean="0"/>
              <a:t>Эмулируют </a:t>
            </a:r>
            <a:r>
              <a:rPr lang="ru-RU" sz="2200" dirty="0"/>
              <a:t>нажатие кнопок манипулятора «Мышь», но имеют более крупный размер.</a:t>
            </a:r>
          </a:p>
        </p:txBody>
      </p:sp>
    </p:spTree>
    <p:extLst>
      <p:ext uri="{BB962C8B-B14F-4D97-AF65-F5344CB8AC3E}">
        <p14:creationId xmlns:p14="http://schemas.microsoft.com/office/powerpoint/2010/main" xmlns="" val="16930741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75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19791" y="1580122"/>
            <a:ext cx="2547817" cy="69675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1" name="Объект 10"/>
          <p:cNvGraphicFramePr>
            <a:graphicFrameLocks noGrp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xmlns="" val="2163020804"/>
              </p:ext>
            </p:extLst>
          </p:nvPr>
        </p:nvGraphicFramePr>
        <p:xfrm>
          <a:off x="-29484" y="1623534"/>
          <a:ext cx="2547816" cy="663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9272">
                  <a:extLst>
                    <a:ext uri="{9D8B030D-6E8A-4147-A177-3AD203B41FA5}">
                      <a16:colId xmlns:a16="http://schemas.microsoft.com/office/drawing/2014/main" xmlns="" val="2580588067"/>
                    </a:ext>
                  </a:extLst>
                </a:gridCol>
                <a:gridCol w="849272">
                  <a:extLst>
                    <a:ext uri="{9D8B030D-6E8A-4147-A177-3AD203B41FA5}">
                      <a16:colId xmlns:a16="http://schemas.microsoft.com/office/drawing/2014/main" xmlns="" val="875602893"/>
                    </a:ext>
                  </a:extLst>
                </a:gridCol>
                <a:gridCol w="849272">
                  <a:extLst>
                    <a:ext uri="{9D8B030D-6E8A-4147-A177-3AD203B41FA5}">
                      <a16:colId xmlns:a16="http://schemas.microsoft.com/office/drawing/2014/main" xmlns="" val="2707843331"/>
                    </a:ext>
                  </a:extLst>
                </a:gridCol>
              </a:tblGrid>
              <a:tr h="66367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591131847"/>
                  </a:ext>
                </a:extLst>
              </a:tr>
            </a:tbl>
          </a:graphicData>
        </a:graphic>
      </p:graphicFrame>
      <p:sp>
        <p:nvSpPr>
          <p:cNvPr id="24" name="Заголовок 3"/>
          <p:cNvSpPr>
            <a:spLocks noGrp="1"/>
          </p:cNvSpPr>
          <p:nvPr>
            <p:ph type="title"/>
          </p:nvPr>
        </p:nvSpPr>
        <p:spPr>
          <a:xfrm>
            <a:off x="2455380" y="178797"/>
            <a:ext cx="10871200" cy="990600"/>
          </a:xfrm>
        </p:spPr>
        <p:txBody>
          <a:bodyPr>
            <a:noAutofit/>
          </a:bodyPr>
          <a:lstStyle/>
          <a:p>
            <a:pPr>
              <a:lnSpc>
                <a:spcPts val="3200"/>
              </a:lnSpc>
            </a:pPr>
            <a:r>
              <a:rPr lang="ru-RU" b="1" dirty="0"/>
              <a:t>Уникальная </a:t>
            </a:r>
            <a:r>
              <a:rPr lang="ru-RU" b="1" dirty="0" err="1"/>
              <a:t>безбарьерная</a:t>
            </a:r>
            <a:r>
              <a:rPr lang="ru-RU" b="1" dirty="0"/>
              <a:t> среда </a:t>
            </a:r>
            <a:endParaRPr lang="ru-RU" cap="all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0" y="1271588"/>
            <a:ext cx="711200" cy="244475"/>
          </a:xfrm>
        </p:spPr>
        <p:txBody>
          <a:bodyPr>
            <a:normAutofit fontScale="85000" lnSpcReduction="20000"/>
          </a:bodyPr>
          <a:lstStyle/>
          <a:p>
            <a:fld id="{1AD93096-5B34-4342-9326-69289CEAE4C2}" type="slidenum">
              <a:rPr lang="ru-RU" smtClean="0"/>
              <a:pPr/>
              <a:t>2</a:t>
            </a:fld>
            <a:endParaRPr lang="ru-RU" dirty="0">
              <a:solidFill>
                <a:srgbClr val="FFFFFF"/>
              </a:solidFill>
            </a:endParaRPr>
          </a:p>
        </p:txBody>
      </p:sp>
      <p:pic>
        <p:nvPicPr>
          <p:cNvPr id="26" name="Picture 5" descr="F:\значек_НСГК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9484" y="-53537"/>
            <a:ext cx="1424000" cy="1340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816458" y="5667656"/>
            <a:ext cx="54726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От калиток до центрального входа в здание выложена тактильная плитка, предназначенная для передачи информации о пути и направлении движения слабовидящим и незрячим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009146" y="5667656"/>
            <a:ext cx="45365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Обустроены площадки для стоянки транспортных средств, управляемых инвалидами</a:t>
            </a:r>
          </a:p>
        </p:txBody>
      </p:sp>
      <p:pic>
        <p:nvPicPr>
          <p:cNvPr id="14" name="Picture 2" descr="http://tiflocentre.ru/images/news/narushenie-tehnologii-izgotovlenija-na-taktilnuju-produkciju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9376" y="2446152"/>
            <a:ext cx="5616624" cy="317686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" name="Picture 4" descr="http://teplystan.mos.ru/upload/medialibrary/662/par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982871" y="2446152"/>
            <a:ext cx="4439960" cy="316999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6" name="Picture 4" descr="Ð¡Ð¼Ð¾ÑÑÐµÑÑ Ð¸ÑÑÐ¾Ð´Ð½Ð¾Ðµ Ð¸Ð·Ð¾Ð±ÑÐ°Ð¶ÐµÐ½Ð¸Ðµ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6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5575" y="1680088"/>
            <a:ext cx="545625" cy="543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http://cdn.onlinewebfonts.com/svg/download_43337.png"/>
          <p:cNvPicPr>
            <a:picLocks noChangeAspect="1" noChangeArrowheads="1"/>
          </p:cNvPicPr>
          <p:nvPr/>
        </p:nvPicPr>
        <p:blipFill>
          <a:blip r:embed="rId7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22684" y="1663196"/>
            <a:ext cx="581123" cy="560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8" descr="ÐÐ°ÑÑÐ¸Ð½ÐºÐ¸ Ð¿Ð¾ Ð·Ð°Ð¿ÑÐ¾ÑÑ Ð´Ð»Ñ Ð¸Ð½Ð²Ð°Ð»Ð¸Ð´Ð¾Ð² Ñ Ð½Ð°ÑÑÑÐµÐ½Ð¸ÐµÐ¼ Ð·ÑÐµÐ½Ð¸Ñ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colorTemperature colorTemp="112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83432" y="1672980"/>
            <a:ext cx="594557" cy="594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34743592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75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19791" y="1580122"/>
            <a:ext cx="2547817" cy="69675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1" name="Объект 10"/>
          <p:cNvGraphicFramePr>
            <a:graphicFrameLocks noGrp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xmlns="" val="2163020804"/>
              </p:ext>
            </p:extLst>
          </p:nvPr>
        </p:nvGraphicFramePr>
        <p:xfrm>
          <a:off x="-29484" y="1623534"/>
          <a:ext cx="2547816" cy="663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9272">
                  <a:extLst>
                    <a:ext uri="{9D8B030D-6E8A-4147-A177-3AD203B41FA5}">
                      <a16:colId xmlns:a16="http://schemas.microsoft.com/office/drawing/2014/main" xmlns="" val="2580588067"/>
                    </a:ext>
                  </a:extLst>
                </a:gridCol>
                <a:gridCol w="849272">
                  <a:extLst>
                    <a:ext uri="{9D8B030D-6E8A-4147-A177-3AD203B41FA5}">
                      <a16:colId xmlns:a16="http://schemas.microsoft.com/office/drawing/2014/main" xmlns="" val="875602893"/>
                    </a:ext>
                  </a:extLst>
                </a:gridCol>
                <a:gridCol w="849272">
                  <a:extLst>
                    <a:ext uri="{9D8B030D-6E8A-4147-A177-3AD203B41FA5}">
                      <a16:colId xmlns:a16="http://schemas.microsoft.com/office/drawing/2014/main" xmlns="" val="2707843331"/>
                    </a:ext>
                  </a:extLst>
                </a:gridCol>
              </a:tblGrid>
              <a:tr h="66367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591131847"/>
                  </a:ext>
                </a:extLst>
              </a:tr>
            </a:tbl>
          </a:graphicData>
        </a:graphic>
      </p:graphicFrame>
      <p:sp>
        <p:nvSpPr>
          <p:cNvPr id="24" name="Заголовок 3"/>
          <p:cNvSpPr>
            <a:spLocks noGrp="1"/>
          </p:cNvSpPr>
          <p:nvPr>
            <p:ph type="title"/>
          </p:nvPr>
        </p:nvSpPr>
        <p:spPr>
          <a:xfrm>
            <a:off x="2455380" y="178797"/>
            <a:ext cx="10871200" cy="990600"/>
          </a:xfrm>
        </p:spPr>
        <p:txBody>
          <a:bodyPr>
            <a:noAutofit/>
          </a:bodyPr>
          <a:lstStyle/>
          <a:p>
            <a:pPr>
              <a:lnSpc>
                <a:spcPts val="3200"/>
              </a:lnSpc>
            </a:pPr>
            <a:r>
              <a:rPr lang="ru-RU" b="1" dirty="0"/>
              <a:t>Уникальная </a:t>
            </a:r>
            <a:r>
              <a:rPr lang="ru-RU" b="1" dirty="0" err="1"/>
              <a:t>безбарьерная</a:t>
            </a:r>
            <a:r>
              <a:rPr lang="ru-RU" b="1" dirty="0"/>
              <a:t> среда </a:t>
            </a:r>
            <a:endParaRPr lang="ru-RU" cap="all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0" y="1271588"/>
            <a:ext cx="711200" cy="244475"/>
          </a:xfrm>
        </p:spPr>
        <p:txBody>
          <a:bodyPr>
            <a:normAutofit fontScale="85000" lnSpcReduction="20000"/>
          </a:bodyPr>
          <a:lstStyle/>
          <a:p>
            <a:fld id="{1AD93096-5B34-4342-9326-69289CEAE4C2}" type="slidenum">
              <a:rPr lang="ru-RU" smtClean="0"/>
              <a:pPr/>
              <a:t>3</a:t>
            </a:fld>
            <a:endParaRPr lang="ru-RU" dirty="0">
              <a:solidFill>
                <a:srgbClr val="FFFFFF"/>
              </a:solidFill>
            </a:endParaRPr>
          </a:p>
        </p:txBody>
      </p:sp>
      <p:pic>
        <p:nvPicPr>
          <p:cNvPr id="26" name="Picture 5" descr="F:\значек_НСГК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9484" y="-53537"/>
            <a:ext cx="1424000" cy="1340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Ð¡Ð¼Ð¾ÑÑÐµÑÑ Ð¸ÑÑÐ¾Ð´Ð½Ð¾Ðµ Ð¸Ð·Ð¾Ð±ÑÐ°Ð¶ÐµÐ½Ð¸Ðµ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5575" y="1680088"/>
            <a:ext cx="545625" cy="543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http://cdn.onlinewebfonts.com/svg/download_43337.png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22684" y="1663196"/>
            <a:ext cx="581123" cy="560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8" descr="ÐÐ°ÑÑÐ¸Ð½ÐºÐ¸ Ð¿Ð¾ Ð·Ð°Ð¿ÑÐ¾ÑÑ Ð´Ð»Ñ Ð¸Ð½Ð²Ð°Ð»Ð¸Ð´Ð¾Ð² Ñ Ð½Ð°ÑÑÑÐµÐ½Ð¸ÐµÐ¼ Ð·ÑÐµÐ½Ð¸Ñ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colorTemperature colorTemp="112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83432" y="1672980"/>
            <a:ext cx="594557" cy="594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530923" y="5512493"/>
            <a:ext cx="403244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Снаружи </a:t>
            </a:r>
            <a:r>
              <a:rPr lang="ru-RU" dirty="0"/>
              <a:t>здания, установлен пандус, для облегчения доступа людей с ограниченными возможностями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5355459" y="5512493"/>
            <a:ext cx="626310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lvl="1"/>
            <a:r>
              <a:rPr lang="ru-RU" dirty="0" smtClean="0"/>
              <a:t>При </a:t>
            </a:r>
            <a:r>
              <a:rPr lang="ru-RU" dirty="0"/>
              <a:t>спуске и подъеме по пандусу и </a:t>
            </a:r>
            <a:r>
              <a:rPr lang="ru-RU" dirty="0" smtClean="0"/>
              <a:t>лестницам </a:t>
            </a:r>
            <a:r>
              <a:rPr lang="ru-RU" dirty="0"/>
              <a:t>безопасность                                                      обеспечивают установленные специальные перила с двумя поручнями (перила для инвалидов), которые служат при передвижении дополнительной </a:t>
            </a:r>
            <a:r>
              <a:rPr lang="ru-RU" dirty="0" smtClean="0"/>
              <a:t>опорой</a:t>
            </a:r>
            <a:endParaRPr lang="ru-RU" dirty="0"/>
          </a:p>
        </p:txBody>
      </p:sp>
      <p:pic>
        <p:nvPicPr>
          <p:cNvPr id="20" name="Picture 6" descr="Z:\Мечева Оксана Павловна\от Мещерягиной\фото\20170905_09364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91405" y="2494522"/>
            <a:ext cx="3927950" cy="2945963"/>
          </a:xfrm>
          <a:prstGeom prst="rect">
            <a:avLst/>
          </a:prstGeom>
          <a:ln w="88900" cap="sq" cmpd="thickThin">
            <a:solidFill>
              <a:schemeClr val="bg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21" name="Picture 4" descr="Z:\Мечева Оксана Павловна\от Никитина\20170905-Фото 1 корпус\IMG_6754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003531" y="2488157"/>
            <a:ext cx="4464496" cy="2976331"/>
          </a:xfrm>
          <a:prstGeom prst="rect">
            <a:avLst/>
          </a:prstGeom>
          <a:ln w="88900" cap="sq" cmpd="thickThin">
            <a:solidFill>
              <a:schemeClr val="bg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  <p:extLst>
      <p:ext uri="{BB962C8B-B14F-4D97-AF65-F5344CB8AC3E}">
        <p14:creationId xmlns:p14="http://schemas.microsoft.com/office/powerpoint/2010/main" xmlns="" val="4284382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75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19791" y="1580122"/>
            <a:ext cx="2547817" cy="69675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1" name="Объект 10"/>
          <p:cNvGraphicFramePr>
            <a:graphicFrameLocks noGrp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xmlns="" val="2163020804"/>
              </p:ext>
            </p:extLst>
          </p:nvPr>
        </p:nvGraphicFramePr>
        <p:xfrm>
          <a:off x="-29484" y="1623534"/>
          <a:ext cx="2547816" cy="663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9272">
                  <a:extLst>
                    <a:ext uri="{9D8B030D-6E8A-4147-A177-3AD203B41FA5}">
                      <a16:colId xmlns:a16="http://schemas.microsoft.com/office/drawing/2014/main" xmlns="" val="2580588067"/>
                    </a:ext>
                  </a:extLst>
                </a:gridCol>
                <a:gridCol w="849272">
                  <a:extLst>
                    <a:ext uri="{9D8B030D-6E8A-4147-A177-3AD203B41FA5}">
                      <a16:colId xmlns:a16="http://schemas.microsoft.com/office/drawing/2014/main" xmlns="" val="875602893"/>
                    </a:ext>
                  </a:extLst>
                </a:gridCol>
                <a:gridCol w="849272">
                  <a:extLst>
                    <a:ext uri="{9D8B030D-6E8A-4147-A177-3AD203B41FA5}">
                      <a16:colId xmlns:a16="http://schemas.microsoft.com/office/drawing/2014/main" xmlns="" val="2707843331"/>
                    </a:ext>
                  </a:extLst>
                </a:gridCol>
              </a:tblGrid>
              <a:tr h="66367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591131847"/>
                  </a:ext>
                </a:extLst>
              </a:tr>
            </a:tbl>
          </a:graphicData>
        </a:graphic>
      </p:graphicFrame>
      <p:sp>
        <p:nvSpPr>
          <p:cNvPr id="24" name="Заголовок 3"/>
          <p:cNvSpPr>
            <a:spLocks noGrp="1"/>
          </p:cNvSpPr>
          <p:nvPr>
            <p:ph type="title"/>
          </p:nvPr>
        </p:nvSpPr>
        <p:spPr>
          <a:xfrm>
            <a:off x="2455380" y="178797"/>
            <a:ext cx="10871200" cy="990600"/>
          </a:xfrm>
        </p:spPr>
        <p:txBody>
          <a:bodyPr>
            <a:noAutofit/>
          </a:bodyPr>
          <a:lstStyle/>
          <a:p>
            <a:pPr>
              <a:lnSpc>
                <a:spcPts val="3200"/>
              </a:lnSpc>
            </a:pPr>
            <a:r>
              <a:rPr lang="ru-RU" b="1" dirty="0"/>
              <a:t>Уникальная </a:t>
            </a:r>
            <a:r>
              <a:rPr lang="ru-RU" b="1" dirty="0" err="1"/>
              <a:t>безбарьерная</a:t>
            </a:r>
            <a:r>
              <a:rPr lang="ru-RU" b="1" dirty="0"/>
              <a:t> среда </a:t>
            </a:r>
            <a:endParaRPr lang="ru-RU" cap="all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0" y="1271588"/>
            <a:ext cx="711200" cy="244475"/>
          </a:xfrm>
        </p:spPr>
        <p:txBody>
          <a:bodyPr>
            <a:normAutofit fontScale="85000" lnSpcReduction="20000"/>
          </a:bodyPr>
          <a:lstStyle/>
          <a:p>
            <a:fld id="{1AD93096-5B34-4342-9326-69289CEAE4C2}" type="slidenum">
              <a:rPr lang="ru-RU" smtClean="0"/>
              <a:pPr/>
              <a:t>4</a:t>
            </a:fld>
            <a:endParaRPr lang="ru-RU" dirty="0">
              <a:solidFill>
                <a:srgbClr val="FFFFFF"/>
              </a:solidFill>
            </a:endParaRPr>
          </a:p>
        </p:txBody>
      </p:sp>
      <p:pic>
        <p:nvPicPr>
          <p:cNvPr id="26" name="Picture 5" descr="F:\значек_НСГК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9484" y="-53537"/>
            <a:ext cx="1424000" cy="1340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Ð¡Ð¼Ð¾ÑÑÐµÑÑ Ð¸ÑÑÐ¾Ð´Ð½Ð¾Ðµ Ð¸Ð·Ð¾Ð±ÑÐ°Ð¶ÐµÐ½Ð¸Ðµ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5575" y="1680088"/>
            <a:ext cx="545625" cy="543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http://cdn.onlinewebfonts.com/svg/download_43337.png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22684" y="1663196"/>
            <a:ext cx="581123" cy="560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8" descr="ÐÐ°ÑÑÐ¸Ð½ÐºÐ¸ Ð¿Ð¾ Ð·Ð°Ð¿ÑÐ¾ÑÑ Ð´Ð»Ñ Ð¸Ð½Ð²Ð°Ð»Ð¸Ð´Ð¾Ð² Ñ Ð½Ð°ÑÑÑÐµÐ½Ð¸ÐµÐ¼ Ð·ÑÐµÐ½Ð¸Ñ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colorTemperature colorTemp="112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83432" y="1672980"/>
            <a:ext cx="594557" cy="594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479376" y="6079028"/>
            <a:ext cx="6192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Вход </a:t>
            </a:r>
            <a:r>
              <a:rPr lang="ru-RU" smtClean="0"/>
              <a:t>в здания колледжа </a:t>
            </a:r>
            <a:r>
              <a:rPr lang="ru-RU" dirty="0" smtClean="0"/>
              <a:t>оборудован информационной </a:t>
            </a:r>
            <a:r>
              <a:rPr lang="ru-RU" dirty="0"/>
              <a:t>табличкой со шрифтом  </a:t>
            </a:r>
            <a:r>
              <a:rPr lang="ru-RU" dirty="0" smtClean="0"/>
              <a:t>Брайля, кнопкой вызова персонала</a:t>
            </a:r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7536160" y="6079028"/>
            <a:ext cx="33123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Обустроены автоматические раздвижные двери</a:t>
            </a:r>
            <a:endParaRPr lang="ru-RU" dirty="0"/>
          </a:p>
        </p:txBody>
      </p:sp>
      <p:pic>
        <p:nvPicPr>
          <p:cNvPr id="14" name="Picture 1" descr="C:\Users\mecheva_op.NS\Desktop\выступление 2017 г\Фото доступная среда БУ НСГК Нижневартовск\9 фото.jpg"/>
          <p:cNvPicPr>
            <a:picLocks noChangeAspect="1" noChangeArrowheads="1"/>
          </p:cNvPicPr>
          <p:nvPr/>
        </p:nvPicPr>
        <p:blipFill>
          <a:blip r:embed="rId8" cstate="print"/>
          <a:srcRect b="38905"/>
          <a:stretch>
            <a:fillRect/>
          </a:stretch>
        </p:blipFill>
        <p:spPr bwMode="auto">
          <a:xfrm>
            <a:off x="767408" y="2406620"/>
            <a:ext cx="5385934" cy="3744416"/>
          </a:xfrm>
          <a:prstGeom prst="rect">
            <a:avLst/>
          </a:prstGeom>
          <a:noFill/>
        </p:spPr>
      </p:pic>
      <p:pic>
        <p:nvPicPr>
          <p:cNvPr id="15" name="Picture 2" descr="C:\Users\mecheva_op.NS\Desktop\выступление 2017 г\Фото доступная среда БУ НСГК Нижневартовск\1 фото.jpg"/>
          <p:cNvPicPr>
            <a:picLocks noChangeAspect="1" noChangeArrowheads="1"/>
          </p:cNvPicPr>
          <p:nvPr/>
        </p:nvPicPr>
        <p:blipFill>
          <a:blip r:embed="rId9" cstate="print"/>
          <a:srcRect l="70592" r="762" b="43906"/>
          <a:stretch>
            <a:fillRect/>
          </a:stretch>
        </p:blipFill>
        <p:spPr bwMode="auto">
          <a:xfrm>
            <a:off x="7968208" y="2334612"/>
            <a:ext cx="2230716" cy="374441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1539277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75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19791" y="1580122"/>
            <a:ext cx="2547817" cy="69675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1" name="Объект 10"/>
          <p:cNvGraphicFramePr>
            <a:graphicFrameLocks noGrp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xmlns="" val="2163020804"/>
              </p:ext>
            </p:extLst>
          </p:nvPr>
        </p:nvGraphicFramePr>
        <p:xfrm>
          <a:off x="-29484" y="1623534"/>
          <a:ext cx="2547816" cy="663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9272">
                  <a:extLst>
                    <a:ext uri="{9D8B030D-6E8A-4147-A177-3AD203B41FA5}">
                      <a16:colId xmlns:a16="http://schemas.microsoft.com/office/drawing/2014/main" xmlns="" val="2580588067"/>
                    </a:ext>
                  </a:extLst>
                </a:gridCol>
                <a:gridCol w="849272">
                  <a:extLst>
                    <a:ext uri="{9D8B030D-6E8A-4147-A177-3AD203B41FA5}">
                      <a16:colId xmlns:a16="http://schemas.microsoft.com/office/drawing/2014/main" xmlns="" val="875602893"/>
                    </a:ext>
                  </a:extLst>
                </a:gridCol>
                <a:gridCol w="849272">
                  <a:extLst>
                    <a:ext uri="{9D8B030D-6E8A-4147-A177-3AD203B41FA5}">
                      <a16:colId xmlns:a16="http://schemas.microsoft.com/office/drawing/2014/main" xmlns="" val="2707843331"/>
                    </a:ext>
                  </a:extLst>
                </a:gridCol>
              </a:tblGrid>
              <a:tr h="66367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591131847"/>
                  </a:ext>
                </a:extLst>
              </a:tr>
            </a:tbl>
          </a:graphicData>
        </a:graphic>
      </p:graphicFrame>
      <p:sp>
        <p:nvSpPr>
          <p:cNvPr id="24" name="Заголовок 3"/>
          <p:cNvSpPr>
            <a:spLocks noGrp="1"/>
          </p:cNvSpPr>
          <p:nvPr>
            <p:ph type="title"/>
          </p:nvPr>
        </p:nvSpPr>
        <p:spPr>
          <a:xfrm>
            <a:off x="2455380" y="178797"/>
            <a:ext cx="10871200" cy="990600"/>
          </a:xfrm>
        </p:spPr>
        <p:txBody>
          <a:bodyPr>
            <a:noAutofit/>
          </a:bodyPr>
          <a:lstStyle/>
          <a:p>
            <a:pPr>
              <a:lnSpc>
                <a:spcPts val="3200"/>
              </a:lnSpc>
            </a:pPr>
            <a:r>
              <a:rPr lang="ru-RU" b="1" dirty="0"/>
              <a:t>Уникальная </a:t>
            </a:r>
            <a:r>
              <a:rPr lang="ru-RU" b="1" dirty="0" err="1"/>
              <a:t>безбарьерная</a:t>
            </a:r>
            <a:r>
              <a:rPr lang="ru-RU" b="1" dirty="0"/>
              <a:t> среда </a:t>
            </a:r>
            <a:endParaRPr lang="ru-RU" cap="all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0" y="1271588"/>
            <a:ext cx="711200" cy="244475"/>
          </a:xfrm>
        </p:spPr>
        <p:txBody>
          <a:bodyPr>
            <a:normAutofit fontScale="85000" lnSpcReduction="20000"/>
          </a:bodyPr>
          <a:lstStyle/>
          <a:p>
            <a:fld id="{1AD93096-5B34-4342-9326-69289CEAE4C2}" type="slidenum">
              <a:rPr lang="ru-RU" smtClean="0"/>
              <a:pPr/>
              <a:t>5</a:t>
            </a:fld>
            <a:endParaRPr lang="ru-RU" dirty="0">
              <a:solidFill>
                <a:srgbClr val="FFFFFF"/>
              </a:solidFill>
            </a:endParaRPr>
          </a:p>
        </p:txBody>
      </p:sp>
      <p:pic>
        <p:nvPicPr>
          <p:cNvPr id="26" name="Picture 5" descr="F:\значек_НСГК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9484" y="-53537"/>
            <a:ext cx="1424000" cy="1340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Ð¡Ð¼Ð¾ÑÑÐµÑÑ Ð¸ÑÑÐ¾Ð´Ð½Ð¾Ðµ Ð¸Ð·Ð¾Ð±ÑÐ°Ð¶ÐµÐ½Ð¸Ðµ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5575" y="1680088"/>
            <a:ext cx="545625" cy="543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http://cdn.onlinewebfonts.com/svg/download_43337.png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22684" y="1663196"/>
            <a:ext cx="581123" cy="560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8" descr="ÐÐ°ÑÑÐ¸Ð½ÐºÐ¸ Ð¿Ð¾ Ð·Ð°Ð¿ÑÐ¾ÑÑ Ð´Ð»Ñ Ð¸Ð½Ð²Ð°Ð»Ð¸Ð´Ð¾Ð² Ñ Ð½Ð°ÑÑÑÐµÐ½Ð¸ÐµÐ¼ Ð·ÑÐµÐ½Ð¸Ñ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colorTemperature colorTemp="112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83432" y="1672980"/>
            <a:ext cx="594557" cy="594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" descr="C:\Users\mecheva_op.NS\Desktop\выступление 2017 г\Фото доступная среда БУ НСГК Нижневартовск\12 фото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51385" y="2596483"/>
            <a:ext cx="5040846" cy="410445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3" name="Picture 2" descr="C:\Users\mecheva_op.NS\Desktop\выступление 2017 г\Фото доступная среда БУ НСГК Нижневартовск\13 фото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879976" y="2596483"/>
            <a:ext cx="5803123" cy="414633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4" name="TextBox 13"/>
          <p:cNvSpPr txBox="1"/>
          <p:nvPr/>
        </p:nvSpPr>
        <p:spPr>
          <a:xfrm>
            <a:off x="2812303" y="1571192"/>
            <a:ext cx="89447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Для передвижения инвалидов внутри здания приобретены гусеничные подъемники, телескопические и перекатные  пандусы, инвалидные коляски, устройство для пересаживания  лиц с ограниченными возможностями </a:t>
            </a:r>
            <a:r>
              <a:rPr lang="ru-RU" dirty="0" smtClean="0"/>
              <a:t>здоровья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2164735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75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19791" y="1580122"/>
            <a:ext cx="2547817" cy="69675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1" name="Объект 10"/>
          <p:cNvGraphicFramePr>
            <a:graphicFrameLocks noGrp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xmlns="" val="2163020804"/>
              </p:ext>
            </p:extLst>
          </p:nvPr>
        </p:nvGraphicFramePr>
        <p:xfrm>
          <a:off x="-29484" y="1623534"/>
          <a:ext cx="2547816" cy="663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9272">
                  <a:extLst>
                    <a:ext uri="{9D8B030D-6E8A-4147-A177-3AD203B41FA5}">
                      <a16:colId xmlns:a16="http://schemas.microsoft.com/office/drawing/2014/main" xmlns="" val="2580588067"/>
                    </a:ext>
                  </a:extLst>
                </a:gridCol>
                <a:gridCol w="849272">
                  <a:extLst>
                    <a:ext uri="{9D8B030D-6E8A-4147-A177-3AD203B41FA5}">
                      <a16:colId xmlns:a16="http://schemas.microsoft.com/office/drawing/2014/main" xmlns="" val="875602893"/>
                    </a:ext>
                  </a:extLst>
                </a:gridCol>
                <a:gridCol w="849272">
                  <a:extLst>
                    <a:ext uri="{9D8B030D-6E8A-4147-A177-3AD203B41FA5}">
                      <a16:colId xmlns:a16="http://schemas.microsoft.com/office/drawing/2014/main" xmlns="" val="2707843331"/>
                    </a:ext>
                  </a:extLst>
                </a:gridCol>
              </a:tblGrid>
              <a:tr h="66367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591131847"/>
                  </a:ext>
                </a:extLst>
              </a:tr>
            </a:tbl>
          </a:graphicData>
        </a:graphic>
      </p:graphicFrame>
      <p:sp>
        <p:nvSpPr>
          <p:cNvPr id="24" name="Заголовок 3"/>
          <p:cNvSpPr>
            <a:spLocks noGrp="1"/>
          </p:cNvSpPr>
          <p:nvPr>
            <p:ph type="title"/>
          </p:nvPr>
        </p:nvSpPr>
        <p:spPr>
          <a:xfrm>
            <a:off x="2455380" y="178797"/>
            <a:ext cx="10871200" cy="990600"/>
          </a:xfrm>
        </p:spPr>
        <p:txBody>
          <a:bodyPr>
            <a:noAutofit/>
          </a:bodyPr>
          <a:lstStyle/>
          <a:p>
            <a:pPr>
              <a:lnSpc>
                <a:spcPts val="3200"/>
              </a:lnSpc>
            </a:pPr>
            <a:r>
              <a:rPr lang="ru-RU" b="1" dirty="0"/>
              <a:t>Уникальная </a:t>
            </a:r>
            <a:r>
              <a:rPr lang="ru-RU" b="1" dirty="0" err="1"/>
              <a:t>безбарьерная</a:t>
            </a:r>
            <a:r>
              <a:rPr lang="ru-RU" b="1" dirty="0"/>
              <a:t> среда </a:t>
            </a:r>
            <a:endParaRPr lang="ru-RU" cap="all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0" y="1271588"/>
            <a:ext cx="711200" cy="244475"/>
          </a:xfrm>
        </p:spPr>
        <p:txBody>
          <a:bodyPr>
            <a:normAutofit fontScale="85000" lnSpcReduction="20000"/>
          </a:bodyPr>
          <a:lstStyle/>
          <a:p>
            <a:fld id="{1AD93096-5B34-4342-9326-69289CEAE4C2}" type="slidenum">
              <a:rPr lang="ru-RU" smtClean="0"/>
              <a:pPr/>
              <a:t>6</a:t>
            </a:fld>
            <a:endParaRPr lang="ru-RU" dirty="0">
              <a:solidFill>
                <a:srgbClr val="FFFFFF"/>
              </a:solidFill>
            </a:endParaRPr>
          </a:p>
        </p:txBody>
      </p:sp>
      <p:pic>
        <p:nvPicPr>
          <p:cNvPr id="26" name="Picture 5" descr="F:\значек_НСГК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9484" y="-53537"/>
            <a:ext cx="1424000" cy="1340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Ð¡Ð¼Ð¾ÑÑÐµÑÑ Ð¸ÑÑÐ¾Ð´Ð½Ð¾Ðµ Ð¸Ð·Ð¾Ð±ÑÐ°Ð¶ÐµÐ½Ð¸Ðµ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5575" y="1680088"/>
            <a:ext cx="545625" cy="543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http://cdn.onlinewebfonts.com/svg/download_43337.png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22684" y="1663196"/>
            <a:ext cx="581123" cy="560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8" descr="ÐÐ°ÑÑÐ¸Ð½ÐºÐ¸ Ð¿Ð¾ Ð·Ð°Ð¿ÑÐ¾ÑÑ Ð´Ð»Ñ Ð¸Ð½Ð²Ð°Ð»Ð¸Ð´Ð¾Ð² Ñ Ð½Ð°ÑÑÑÐµÐ½Ð¸ÐµÐ¼ Ð·ÑÐµÐ½Ð¸Ñ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colorTemperature colorTemp="112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83432" y="1672980"/>
            <a:ext cx="594557" cy="594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" descr="C:\Users\mecheva_op.NS\Desktop\выступление 2017 г\Фото доступная среда БУ НСГК Нижневартовск\3 фото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91095" y="2924944"/>
            <a:ext cx="4968552" cy="346372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5" name="Picture 2" descr="C:\Users\mecheva_op.NS\Desktop\выступление 2017 г\Фото доступная среда БУ НСГК Нижневартовск\8 фото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379727" y="2924944"/>
            <a:ext cx="5400000" cy="344689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2" name="TextBox 21"/>
          <p:cNvSpPr txBox="1"/>
          <p:nvPr/>
        </p:nvSpPr>
        <p:spPr>
          <a:xfrm>
            <a:off x="3071664" y="1672980"/>
            <a:ext cx="894479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/>
              <a:t>Для слабовидящих на каждом этаже размещены мнемосхемы со шрифтом Брайля, представляющие собой схему движения по кабинетам и схему </a:t>
            </a:r>
            <a:r>
              <a:rPr lang="ru-RU" sz="2000" dirty="0" smtClean="0"/>
              <a:t>эвакуации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xmlns="" val="22955545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75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19791" y="1580122"/>
            <a:ext cx="2547817" cy="69675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1" name="Объект 10"/>
          <p:cNvGraphicFramePr>
            <a:graphicFrameLocks noGrp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xmlns="" val="2163020804"/>
              </p:ext>
            </p:extLst>
          </p:nvPr>
        </p:nvGraphicFramePr>
        <p:xfrm>
          <a:off x="-29484" y="1623534"/>
          <a:ext cx="2547816" cy="663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9272">
                  <a:extLst>
                    <a:ext uri="{9D8B030D-6E8A-4147-A177-3AD203B41FA5}">
                      <a16:colId xmlns:a16="http://schemas.microsoft.com/office/drawing/2014/main" xmlns="" val="2580588067"/>
                    </a:ext>
                  </a:extLst>
                </a:gridCol>
                <a:gridCol w="849272">
                  <a:extLst>
                    <a:ext uri="{9D8B030D-6E8A-4147-A177-3AD203B41FA5}">
                      <a16:colId xmlns:a16="http://schemas.microsoft.com/office/drawing/2014/main" xmlns="" val="875602893"/>
                    </a:ext>
                  </a:extLst>
                </a:gridCol>
                <a:gridCol w="849272">
                  <a:extLst>
                    <a:ext uri="{9D8B030D-6E8A-4147-A177-3AD203B41FA5}">
                      <a16:colId xmlns:a16="http://schemas.microsoft.com/office/drawing/2014/main" xmlns="" val="2707843331"/>
                    </a:ext>
                  </a:extLst>
                </a:gridCol>
              </a:tblGrid>
              <a:tr h="66367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591131847"/>
                  </a:ext>
                </a:extLst>
              </a:tr>
            </a:tbl>
          </a:graphicData>
        </a:graphic>
      </p:graphicFrame>
      <p:sp>
        <p:nvSpPr>
          <p:cNvPr id="24" name="Заголовок 3"/>
          <p:cNvSpPr>
            <a:spLocks noGrp="1"/>
          </p:cNvSpPr>
          <p:nvPr>
            <p:ph type="title"/>
          </p:nvPr>
        </p:nvSpPr>
        <p:spPr>
          <a:xfrm>
            <a:off x="2455380" y="178797"/>
            <a:ext cx="10871200" cy="990600"/>
          </a:xfrm>
        </p:spPr>
        <p:txBody>
          <a:bodyPr>
            <a:noAutofit/>
          </a:bodyPr>
          <a:lstStyle/>
          <a:p>
            <a:pPr>
              <a:lnSpc>
                <a:spcPts val="3200"/>
              </a:lnSpc>
            </a:pPr>
            <a:r>
              <a:rPr lang="ru-RU" b="1" dirty="0"/>
              <a:t>Уникальная </a:t>
            </a:r>
            <a:r>
              <a:rPr lang="ru-RU" b="1" dirty="0" err="1"/>
              <a:t>безбарьерная</a:t>
            </a:r>
            <a:r>
              <a:rPr lang="ru-RU" b="1" dirty="0"/>
              <a:t> среда </a:t>
            </a:r>
            <a:endParaRPr lang="ru-RU" cap="all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0" y="1271588"/>
            <a:ext cx="711200" cy="244475"/>
          </a:xfrm>
        </p:spPr>
        <p:txBody>
          <a:bodyPr>
            <a:normAutofit fontScale="85000" lnSpcReduction="20000"/>
          </a:bodyPr>
          <a:lstStyle/>
          <a:p>
            <a:fld id="{1AD93096-5B34-4342-9326-69289CEAE4C2}" type="slidenum">
              <a:rPr lang="ru-RU" smtClean="0"/>
              <a:pPr/>
              <a:t>7</a:t>
            </a:fld>
            <a:endParaRPr lang="ru-RU" dirty="0">
              <a:solidFill>
                <a:srgbClr val="FFFFFF"/>
              </a:solidFill>
            </a:endParaRPr>
          </a:p>
        </p:txBody>
      </p:sp>
      <p:pic>
        <p:nvPicPr>
          <p:cNvPr id="26" name="Picture 5" descr="F:\значек_НСГК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9484" y="-53537"/>
            <a:ext cx="1424000" cy="1340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Ð¡Ð¼Ð¾ÑÑÐµÑÑ Ð¸ÑÑÐ¾Ð´Ð½Ð¾Ðµ Ð¸Ð·Ð¾Ð±ÑÐ°Ð¶ÐµÐ½Ð¸Ðµ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5575" y="1680088"/>
            <a:ext cx="545625" cy="543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http://cdn.onlinewebfonts.com/svg/download_43337.png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22684" y="1663196"/>
            <a:ext cx="581123" cy="560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8" descr="ÐÐ°ÑÑÐ¸Ð½ÐºÐ¸ Ð¿Ð¾ Ð·Ð°Ð¿ÑÐ¾ÑÑ Ð´Ð»Ñ Ð¸Ð½Ð²Ð°Ð»Ð¸Ð´Ð¾Ð² Ñ Ð½Ð°ÑÑÑÐµÐ½Ð¸ÐµÐ¼ Ð·ÑÐµÐ½Ð¸Ñ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colorTemperature colorTemp="112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83432" y="1672980"/>
            <a:ext cx="594557" cy="594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extBox 21"/>
          <p:cNvSpPr txBox="1"/>
          <p:nvPr/>
        </p:nvSpPr>
        <p:spPr>
          <a:xfrm>
            <a:off x="2999656" y="1763434"/>
            <a:ext cx="89447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/>
              <a:t>Для контрастного выделения </a:t>
            </a:r>
            <a:r>
              <a:rPr lang="ru-RU" sz="2000" dirty="0" smtClean="0"/>
              <a:t>дверных проемов </a:t>
            </a:r>
            <a:r>
              <a:rPr lang="ru-RU" sz="2000" dirty="0"/>
              <a:t>внутри здания установлены световые </a:t>
            </a:r>
            <a:r>
              <a:rPr lang="ru-RU" sz="2000" dirty="0" smtClean="0"/>
              <a:t>маяки</a:t>
            </a:r>
          </a:p>
        </p:txBody>
      </p:sp>
      <p:pic>
        <p:nvPicPr>
          <p:cNvPr id="13" name="Picture 1" descr="C:\Users\mecheva_op.NS\Desktop\выступление 2017 г\Фото доступная среда БУ НСГК Нижневартовск\5 фото.jpg"/>
          <p:cNvPicPr>
            <a:picLocks noChangeAspect="1" noChangeArrowheads="1"/>
          </p:cNvPicPr>
          <p:nvPr/>
        </p:nvPicPr>
        <p:blipFill>
          <a:blip r:embed="rId8" cstate="print"/>
          <a:srcRect t="49234"/>
          <a:stretch>
            <a:fillRect/>
          </a:stretch>
        </p:blipFill>
        <p:spPr bwMode="auto">
          <a:xfrm>
            <a:off x="438387" y="2881242"/>
            <a:ext cx="11294498" cy="356508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4704650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75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19791" y="1580122"/>
            <a:ext cx="2547817" cy="69675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1" name="Объект 10"/>
          <p:cNvGraphicFramePr>
            <a:graphicFrameLocks noGrp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xmlns="" val="2163020804"/>
              </p:ext>
            </p:extLst>
          </p:nvPr>
        </p:nvGraphicFramePr>
        <p:xfrm>
          <a:off x="-29484" y="1623534"/>
          <a:ext cx="2547816" cy="663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9272">
                  <a:extLst>
                    <a:ext uri="{9D8B030D-6E8A-4147-A177-3AD203B41FA5}">
                      <a16:colId xmlns:a16="http://schemas.microsoft.com/office/drawing/2014/main" xmlns="" val="2580588067"/>
                    </a:ext>
                  </a:extLst>
                </a:gridCol>
                <a:gridCol w="849272">
                  <a:extLst>
                    <a:ext uri="{9D8B030D-6E8A-4147-A177-3AD203B41FA5}">
                      <a16:colId xmlns:a16="http://schemas.microsoft.com/office/drawing/2014/main" xmlns="" val="875602893"/>
                    </a:ext>
                  </a:extLst>
                </a:gridCol>
                <a:gridCol w="849272">
                  <a:extLst>
                    <a:ext uri="{9D8B030D-6E8A-4147-A177-3AD203B41FA5}">
                      <a16:colId xmlns:a16="http://schemas.microsoft.com/office/drawing/2014/main" xmlns="" val="2707843331"/>
                    </a:ext>
                  </a:extLst>
                </a:gridCol>
              </a:tblGrid>
              <a:tr h="66367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591131847"/>
                  </a:ext>
                </a:extLst>
              </a:tr>
            </a:tbl>
          </a:graphicData>
        </a:graphic>
      </p:graphicFrame>
      <p:sp>
        <p:nvSpPr>
          <p:cNvPr id="24" name="Заголовок 3"/>
          <p:cNvSpPr>
            <a:spLocks noGrp="1"/>
          </p:cNvSpPr>
          <p:nvPr>
            <p:ph type="title"/>
          </p:nvPr>
        </p:nvSpPr>
        <p:spPr>
          <a:xfrm>
            <a:off x="2455380" y="178797"/>
            <a:ext cx="10871200" cy="990600"/>
          </a:xfrm>
        </p:spPr>
        <p:txBody>
          <a:bodyPr>
            <a:noAutofit/>
          </a:bodyPr>
          <a:lstStyle/>
          <a:p>
            <a:pPr>
              <a:lnSpc>
                <a:spcPts val="3200"/>
              </a:lnSpc>
            </a:pPr>
            <a:r>
              <a:rPr lang="ru-RU" b="1" dirty="0"/>
              <a:t>Уникальная </a:t>
            </a:r>
            <a:r>
              <a:rPr lang="ru-RU" b="1" dirty="0" err="1"/>
              <a:t>безбарьерная</a:t>
            </a:r>
            <a:r>
              <a:rPr lang="ru-RU" b="1" dirty="0"/>
              <a:t> среда </a:t>
            </a:r>
            <a:endParaRPr lang="ru-RU" cap="all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0" y="1271588"/>
            <a:ext cx="711200" cy="244475"/>
          </a:xfrm>
        </p:spPr>
        <p:txBody>
          <a:bodyPr>
            <a:normAutofit fontScale="85000" lnSpcReduction="20000"/>
          </a:bodyPr>
          <a:lstStyle/>
          <a:p>
            <a:fld id="{1AD93096-5B34-4342-9326-69289CEAE4C2}" type="slidenum">
              <a:rPr lang="ru-RU" smtClean="0"/>
              <a:pPr/>
              <a:t>8</a:t>
            </a:fld>
            <a:endParaRPr lang="ru-RU" dirty="0">
              <a:solidFill>
                <a:srgbClr val="FFFFFF"/>
              </a:solidFill>
            </a:endParaRPr>
          </a:p>
        </p:txBody>
      </p:sp>
      <p:pic>
        <p:nvPicPr>
          <p:cNvPr id="26" name="Picture 5" descr="F:\значек_НСГК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9484" y="-53537"/>
            <a:ext cx="1424000" cy="1340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Ð¡Ð¼Ð¾ÑÑÐµÑÑ Ð¸ÑÑÐ¾Ð´Ð½Ð¾Ðµ Ð¸Ð·Ð¾Ð±ÑÐ°Ð¶ÐµÐ½Ð¸Ðµ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5575" y="1680088"/>
            <a:ext cx="545625" cy="543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http://cdn.onlinewebfonts.com/svg/download_43337.png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22684" y="1663196"/>
            <a:ext cx="581123" cy="560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8" descr="ÐÐ°ÑÑÐ¸Ð½ÐºÐ¸ Ð¿Ð¾ Ð·Ð°Ð¿ÑÐ¾ÑÑ Ð´Ð»Ñ Ð¸Ð½Ð²Ð°Ð»Ð¸Ð´Ð¾Ð² Ñ Ð½Ð°ÑÑÑÐµÐ½Ð¸ÐµÐ¼ Ð·ÑÐµÐ½Ð¸Ñ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colorTemperature colorTemp="112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83432" y="1672980"/>
            <a:ext cx="594557" cy="594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Z:\Мечева Оксана Павловна\от Никитина\20170905-Фото 1 корпус\IMG_6739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5400000">
            <a:off x="887611" y="3260141"/>
            <a:ext cx="4142264" cy="2761509"/>
          </a:xfrm>
          <a:prstGeom prst="rect">
            <a:avLst/>
          </a:prstGeom>
          <a:ln w="88900" cap="sq" cmpd="thickThin">
            <a:solidFill>
              <a:schemeClr val="bg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3" name="Picture 2" descr="Z:\Мечева Оксана Павловна\от Никитина\20170905-Фото 1 корпус\IMG_6732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771546" y="2569764"/>
            <a:ext cx="6048672" cy="4032448"/>
          </a:xfrm>
          <a:prstGeom prst="rect">
            <a:avLst/>
          </a:prstGeom>
          <a:ln w="88900" cap="sq" cmpd="thickThin">
            <a:solidFill>
              <a:schemeClr val="bg1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4" name="TextBox 13"/>
          <p:cNvSpPr txBox="1"/>
          <p:nvPr/>
        </p:nvSpPr>
        <p:spPr>
          <a:xfrm>
            <a:off x="3143672" y="1580122"/>
            <a:ext cx="76765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/>
              <a:t>Для лиц с ОВЗ всех категорий в здании колледжа оборудованы санузлы в соответствии со всеми </a:t>
            </a:r>
            <a:r>
              <a:rPr lang="ru-RU" sz="2000" dirty="0" smtClean="0"/>
              <a:t>требованиями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xmlns="" val="26862044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75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19791" y="1580122"/>
            <a:ext cx="2547817" cy="69675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1" name="Объект 10"/>
          <p:cNvGraphicFramePr>
            <a:graphicFrameLocks noGrp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xmlns="" val="2163020804"/>
              </p:ext>
            </p:extLst>
          </p:nvPr>
        </p:nvGraphicFramePr>
        <p:xfrm>
          <a:off x="-29484" y="1623534"/>
          <a:ext cx="2547816" cy="6636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49272">
                  <a:extLst>
                    <a:ext uri="{9D8B030D-6E8A-4147-A177-3AD203B41FA5}">
                      <a16:colId xmlns:a16="http://schemas.microsoft.com/office/drawing/2014/main" xmlns="" val="2580588067"/>
                    </a:ext>
                  </a:extLst>
                </a:gridCol>
                <a:gridCol w="849272">
                  <a:extLst>
                    <a:ext uri="{9D8B030D-6E8A-4147-A177-3AD203B41FA5}">
                      <a16:colId xmlns:a16="http://schemas.microsoft.com/office/drawing/2014/main" xmlns="" val="875602893"/>
                    </a:ext>
                  </a:extLst>
                </a:gridCol>
                <a:gridCol w="849272">
                  <a:extLst>
                    <a:ext uri="{9D8B030D-6E8A-4147-A177-3AD203B41FA5}">
                      <a16:colId xmlns:a16="http://schemas.microsoft.com/office/drawing/2014/main" xmlns="" val="2707843331"/>
                    </a:ext>
                  </a:extLst>
                </a:gridCol>
              </a:tblGrid>
              <a:tr h="66367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591131847"/>
                  </a:ext>
                </a:extLst>
              </a:tr>
            </a:tbl>
          </a:graphicData>
        </a:graphic>
      </p:graphicFrame>
      <p:sp>
        <p:nvSpPr>
          <p:cNvPr id="24" name="Заголовок 3"/>
          <p:cNvSpPr>
            <a:spLocks noGrp="1"/>
          </p:cNvSpPr>
          <p:nvPr>
            <p:ph type="title"/>
          </p:nvPr>
        </p:nvSpPr>
        <p:spPr>
          <a:xfrm>
            <a:off x="2455380" y="178797"/>
            <a:ext cx="10871200" cy="990600"/>
          </a:xfrm>
        </p:spPr>
        <p:txBody>
          <a:bodyPr>
            <a:noAutofit/>
          </a:bodyPr>
          <a:lstStyle/>
          <a:p>
            <a:pPr>
              <a:lnSpc>
                <a:spcPts val="3200"/>
              </a:lnSpc>
            </a:pPr>
            <a:r>
              <a:rPr lang="ru-RU" b="1" dirty="0"/>
              <a:t>Уникальная </a:t>
            </a:r>
            <a:r>
              <a:rPr lang="ru-RU" b="1" dirty="0" err="1"/>
              <a:t>безбарьерная</a:t>
            </a:r>
            <a:r>
              <a:rPr lang="ru-RU" b="1" dirty="0"/>
              <a:t> среда </a:t>
            </a:r>
            <a:endParaRPr lang="ru-RU" cap="all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4294967295"/>
          </p:nvPr>
        </p:nvSpPr>
        <p:spPr>
          <a:xfrm>
            <a:off x="0" y="1271588"/>
            <a:ext cx="711200" cy="244475"/>
          </a:xfrm>
        </p:spPr>
        <p:txBody>
          <a:bodyPr>
            <a:normAutofit fontScale="85000" lnSpcReduction="20000"/>
          </a:bodyPr>
          <a:lstStyle/>
          <a:p>
            <a:fld id="{1AD93096-5B34-4342-9326-69289CEAE4C2}" type="slidenum">
              <a:rPr lang="ru-RU" smtClean="0"/>
              <a:pPr/>
              <a:t>9</a:t>
            </a:fld>
            <a:endParaRPr lang="ru-RU" dirty="0">
              <a:solidFill>
                <a:srgbClr val="FFFFFF"/>
              </a:solidFill>
            </a:endParaRPr>
          </a:p>
        </p:txBody>
      </p:sp>
      <p:pic>
        <p:nvPicPr>
          <p:cNvPr id="26" name="Picture 5" descr="F:\значек_НСГК.pn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9484" y="-53537"/>
            <a:ext cx="1424000" cy="13407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Ð¡Ð¼Ð¾ÑÑÐµÑÑ Ð¸ÑÑÐ¾Ð´Ð½Ð¾Ðµ Ð¸Ð·Ð¾Ð±ÑÐ°Ð¶ÐµÐ½Ð¸Ðµ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65575" y="1680088"/>
            <a:ext cx="545625" cy="5435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http://cdn.onlinewebfonts.com/svg/download_43337.png"/>
          <p:cNvPicPr>
            <a:picLocks noChangeAspect="1" noChangeArrowheads="1"/>
          </p:cNvPicPr>
          <p:nvPr/>
        </p:nvPicPr>
        <p:blipFill>
          <a:blip r:embed="rId5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22684" y="1663196"/>
            <a:ext cx="581123" cy="5604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8" descr="ÐÐ°ÑÑÐ¸Ð½ÐºÐ¸ Ð¿Ð¾ Ð·Ð°Ð¿ÑÐ¾ÑÑ Ð´Ð»Ñ Ð¸Ð½Ð²Ð°Ð»Ð¸Ð´Ð¾Ð² Ñ Ð½Ð°ÑÑÑÐµÐ½Ð¸ÐµÐ¼ Ð·ÑÐµÐ½Ð¸Ñ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colorTemperature colorTemp="112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83432" y="1672980"/>
            <a:ext cx="594557" cy="5945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" descr="C:\Users\mecheva_op.NS\Desktop\выступление 2017 г\Фото доступная среда БУ НСГК Нижневартовск\5 фото.jpg"/>
          <p:cNvPicPr>
            <a:picLocks noChangeAspect="1" noChangeArrowheads="1"/>
          </p:cNvPicPr>
          <p:nvPr/>
        </p:nvPicPr>
        <p:blipFill>
          <a:blip r:embed="rId8" cstate="print"/>
          <a:srcRect b="49125"/>
          <a:stretch>
            <a:fillRect/>
          </a:stretch>
        </p:blipFill>
        <p:spPr bwMode="auto">
          <a:xfrm>
            <a:off x="983432" y="2780928"/>
            <a:ext cx="10243719" cy="3240360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3071664" y="1657126"/>
            <a:ext cx="806489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/>
              <a:t>Для создания системы </a:t>
            </a:r>
            <a:r>
              <a:rPr lang="ru-RU" sz="2000" dirty="0" smtClean="0"/>
              <a:t>информирования в </a:t>
            </a:r>
            <a:r>
              <a:rPr lang="ru-RU" sz="2000" dirty="0"/>
              <a:t>колледже приобретены и размещены тактильные таблички, знаки, информационные </a:t>
            </a:r>
            <a:r>
              <a:rPr lang="ru-RU" sz="2000" dirty="0" smtClean="0"/>
              <a:t>наклейки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xmlns="" val="16172658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750">
        <p14:prism isContent="1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8edde8ae1e3fcf7b6a7294bdd445f8318541ffe"/>
  <p:tag name="ISPRING_RESOURCE_PATHS_HASH_PRESENTER" val="bd913f7bd8f3cca1aca6d57328ed1677f22ab134"/>
</p:tagLst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cademicPresentation1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Median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/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TemplateFile" ma:contentTypeID="0x010100BB2780C3CC07BD4BAA623FF9571645580400D1570604EA743043A2641365C0E91715" ma:contentTypeVersion="28" ma:contentTypeDescription="Create a new document." ma:contentTypeScope="" ma:versionID="91c327331e5971e62f2a5301ad123600"/>
</file>

<file path=customXml/itemProps1.xml><?xml version="1.0" encoding="utf-8"?>
<ds:datastoreItem xmlns:ds="http://schemas.openxmlformats.org/officeDocument/2006/customXml" ds:itemID="{9E4FFEA1-43A1-40BE-8523-D90AC15F4ED3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19760781-6411-4A76-95E7-DB7E56847A92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57EB26A6-DFA5-49A5-8892-68BC02699596}">
  <ds:schemaRefs>
    <ds:schemaRef ds:uri="http://schemas.microsoft.com/office/2006/metadata/contentType"/>
    <ds:schemaRef ds:uri="http://schemas.microsoft.com/office/2006/metadata/properties/metaAttribut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AcademicPresentation1</Template>
  <TotalTime>0</TotalTime>
  <Words>565</Words>
  <Application>Microsoft Office PowerPoint</Application>
  <PresentationFormat>Произвольный</PresentationFormat>
  <Paragraphs>79</Paragraphs>
  <Slides>15</Slides>
  <Notes>15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AcademicPresentation1</vt:lpstr>
      <vt:lpstr>Актуальные вопросы ресурсного обеспечения профессиональных образовательных организаций как основа формирования кадрового потенциала для экономики региона.  Инклюзивное профессиональное образование  Директор БУ «Нижневартовский социально-гуманитарный колледж» Коробова Надежда Петровна</vt:lpstr>
      <vt:lpstr>Уникальная безбарьерная среда </vt:lpstr>
      <vt:lpstr>Уникальная безбарьерная среда </vt:lpstr>
      <vt:lpstr>Уникальная безбарьерная среда </vt:lpstr>
      <vt:lpstr>Уникальная безбарьерная среда </vt:lpstr>
      <vt:lpstr>Уникальная безбарьерная среда </vt:lpstr>
      <vt:lpstr>Уникальная безбарьерная среда </vt:lpstr>
      <vt:lpstr>Уникальная безбарьерная среда </vt:lpstr>
      <vt:lpstr>Уникальная безбарьерная среда </vt:lpstr>
      <vt:lpstr>Уникальная безбарьерная среда </vt:lpstr>
      <vt:lpstr>Специальные средства обучения:  для лиц с нарушением зрения</vt:lpstr>
      <vt:lpstr>Специальные средства обучения:  для лиц с нарушением зрения</vt:lpstr>
      <vt:lpstr>Специальные средства обучения:  для лиц с нарушением зрения</vt:lpstr>
      <vt:lpstr>Специальные средства обучения:  для лиц с нарушением слуха</vt:lpstr>
      <vt:lpstr>Специальные средства обучения:  для лиц с нарушением опорно-двигательного аппарата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2011-11-02T06:08:52Z</dcterms:created>
  <dcterms:modified xsi:type="dcterms:W3CDTF">2018-05-27T15:04:02Z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TC103524799990</vt:lpwstr>
  </property>
</Properties>
</file>